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notesSlides/notesSlide1.xml" ContentType="application/vnd.openxmlformats-officedocument.presentationml.notesSl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notesSlides/notesSlide2.xml" ContentType="application/vnd.openxmlformats-officedocument.presentationml.notesSlide+xml"/>
  <Override PartName="/ppt/theme/themeOverride10.xml" ContentType="application/vnd.openxmlformats-officedocument.themeOverride+xml"/>
  <Override PartName="/ppt/notesSlides/notesSlide3.xml" ContentType="application/vnd.openxmlformats-officedocument.presentationml.notesSlide+xml"/>
  <Override PartName="/ppt/theme/themeOverride11.xml" ContentType="application/vnd.openxmlformats-officedocument.themeOverride+xml"/>
  <Override PartName="/ppt/notesSlides/notesSlide4.xml" ContentType="application/vnd.openxmlformats-officedocument.presentationml.notesSl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notesSlides/notesSlide5.xml" ContentType="application/vnd.openxmlformats-officedocument.presentationml.notesSl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notesSlides/notesSlide6.xml" ContentType="application/vnd.openxmlformats-officedocument.presentationml.notesSlide+xml"/>
  <Override PartName="/ppt/theme/themeOverride19.xml" ContentType="application/vnd.openxmlformats-officedocument.themeOverride+xml"/>
  <Override PartName="/ppt/notesSlides/notesSlide7.xml" ContentType="application/vnd.openxmlformats-officedocument.presentationml.notesSl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38"/>
  </p:notesMasterIdLst>
  <p:sldIdLst>
    <p:sldId id="257" r:id="rId2"/>
    <p:sldId id="260" r:id="rId3"/>
    <p:sldId id="261" r:id="rId4"/>
    <p:sldId id="329" r:id="rId5"/>
    <p:sldId id="347" r:id="rId6"/>
    <p:sldId id="349" r:id="rId7"/>
    <p:sldId id="346" r:id="rId8"/>
    <p:sldId id="366" r:id="rId9"/>
    <p:sldId id="367" r:id="rId10"/>
    <p:sldId id="368" r:id="rId11"/>
    <p:sldId id="369" r:id="rId12"/>
    <p:sldId id="381" r:id="rId13"/>
    <p:sldId id="330" r:id="rId14"/>
    <p:sldId id="345" r:id="rId15"/>
    <p:sldId id="270" r:id="rId16"/>
    <p:sldId id="382" r:id="rId17"/>
    <p:sldId id="350" r:id="rId18"/>
    <p:sldId id="351" r:id="rId19"/>
    <p:sldId id="275" r:id="rId20"/>
    <p:sldId id="331" r:id="rId21"/>
    <p:sldId id="376" r:id="rId22"/>
    <p:sldId id="372" r:id="rId23"/>
    <p:sldId id="377" r:id="rId24"/>
    <p:sldId id="371" r:id="rId25"/>
    <p:sldId id="378" r:id="rId26"/>
    <p:sldId id="359" r:id="rId27"/>
    <p:sldId id="379" r:id="rId28"/>
    <p:sldId id="373" r:id="rId29"/>
    <p:sldId id="384" r:id="rId30"/>
    <p:sldId id="385" r:id="rId31"/>
    <p:sldId id="386" r:id="rId32"/>
    <p:sldId id="374" r:id="rId33"/>
    <p:sldId id="380" r:id="rId34"/>
    <p:sldId id="383" r:id="rId35"/>
    <p:sldId id="266" r:id="rId36"/>
    <p:sldId id="267" r:id="rId37"/>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llanmörkt format 2 - Dekorfär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33" autoAdjust="0"/>
    <p:restoredTop sz="79683" autoAdjust="0"/>
  </p:normalViewPr>
  <p:slideViewPr>
    <p:cSldViewPr snapToGrid="0">
      <p:cViewPr varScale="1">
        <p:scale>
          <a:sx n="63" d="100"/>
          <a:sy n="63" d="100"/>
        </p:scale>
        <p:origin x="74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276E21-2CCA-4FB3-A0BA-AD699EB34FB1}" type="datetimeFigureOut">
              <a:rPr lang="sv-SE" smtClean="0"/>
              <a:t>2019-05-08</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0001C3-7977-4234-BF2A-0879C84AE78B}" type="slidenum">
              <a:rPr lang="sv-SE" smtClean="0"/>
              <a:t>‹#›</a:t>
            </a:fld>
            <a:endParaRPr lang="sv-SE"/>
          </a:p>
        </p:txBody>
      </p:sp>
    </p:spTree>
    <p:extLst>
      <p:ext uri="{BB962C8B-B14F-4D97-AF65-F5344CB8AC3E}">
        <p14:creationId xmlns:p14="http://schemas.microsoft.com/office/powerpoint/2010/main" val="171055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Recept : </a:t>
            </a:r>
            <a:r>
              <a:rPr lang="sv-SE" sz="1200" b="0" i="1" kern="1200" dirty="0">
                <a:solidFill>
                  <a:schemeClr val="tx1"/>
                </a:solidFill>
                <a:effectLst/>
                <a:latin typeface="+mn-lt"/>
                <a:ea typeface="+mn-ea"/>
                <a:cs typeface="+mn-cs"/>
              </a:rPr>
              <a:t>("Sätt ugnen på 250 grader. Häll 1 kilo bakpulver i en skål. Rör ner 2 liter Coca-Cola i bakpulvret. Spring.")</a:t>
            </a:r>
            <a:r>
              <a:rPr lang="sv-SE" sz="1200" b="0" i="0" kern="1200" dirty="0">
                <a:solidFill>
                  <a:schemeClr val="tx1"/>
                </a:solidFill>
                <a:effectLst/>
                <a:latin typeface="+mn-lt"/>
                <a:ea typeface="+mn-ea"/>
                <a:cs typeface="+mn-cs"/>
              </a:rPr>
              <a:t> </a:t>
            </a:r>
            <a:endParaRPr lang="sv-SE" dirty="0"/>
          </a:p>
        </p:txBody>
      </p:sp>
      <p:sp>
        <p:nvSpPr>
          <p:cNvPr id="4" name="Platshållare för bildnummer 3"/>
          <p:cNvSpPr>
            <a:spLocks noGrp="1"/>
          </p:cNvSpPr>
          <p:nvPr>
            <p:ph type="sldNum" sz="quarter" idx="5"/>
          </p:nvPr>
        </p:nvSpPr>
        <p:spPr/>
        <p:txBody>
          <a:bodyPr/>
          <a:lstStyle/>
          <a:p>
            <a:fld id="{530001C3-7977-4234-BF2A-0879C84AE78B}" type="slidenum">
              <a:rPr lang="sv-SE" smtClean="0"/>
              <a:t>6</a:t>
            </a:fld>
            <a:endParaRPr lang="sv-SE"/>
          </a:p>
        </p:txBody>
      </p:sp>
    </p:spTree>
    <p:extLst>
      <p:ext uri="{BB962C8B-B14F-4D97-AF65-F5344CB8AC3E}">
        <p14:creationId xmlns:p14="http://schemas.microsoft.com/office/powerpoint/2010/main" val="882079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https://micropyramid.com/blog/understand-self-and-__init__-method-in-python-class/</a:t>
            </a:r>
          </a:p>
          <a:p>
            <a:endParaRPr lang="sv-SE" dirty="0"/>
          </a:p>
          <a:p>
            <a:r>
              <a:rPr lang="en-US" sz="1200" b="0" i="0" kern="1200" dirty="0">
                <a:solidFill>
                  <a:schemeClr val="tx1"/>
                </a:solidFill>
                <a:effectLst/>
                <a:latin typeface="+mn-lt"/>
                <a:ea typeface="+mn-ea"/>
                <a:cs typeface="+mn-cs"/>
              </a:rPr>
              <a:t>class Book:</a:t>
            </a:r>
            <a:br>
              <a:rPr lang="en-US" dirty="0"/>
            </a:br>
            <a:r>
              <a:rPr lang="en-US" sz="1200" b="0" i="0" kern="1200" dirty="0">
                <a:solidFill>
                  <a:schemeClr val="tx1"/>
                </a:solidFill>
                <a:effectLst/>
                <a:latin typeface="+mn-lt"/>
                <a:ea typeface="+mn-ea"/>
                <a:cs typeface="+mn-cs"/>
              </a:rPr>
              <a:t>  def __</a:t>
            </a:r>
            <a:r>
              <a:rPr lang="en-US" sz="1200" b="0" i="0" kern="1200" dirty="0" err="1">
                <a:solidFill>
                  <a:schemeClr val="tx1"/>
                </a:solidFill>
                <a:effectLst/>
                <a:latin typeface="+mn-lt"/>
                <a:ea typeface="+mn-ea"/>
                <a:cs typeface="+mn-cs"/>
              </a:rPr>
              <a:t>init</a:t>
            </a:r>
            <a:r>
              <a:rPr lang="en-US" sz="1200" b="0" i="0" kern="1200" dirty="0">
                <a:solidFill>
                  <a:schemeClr val="tx1"/>
                </a:solidFill>
                <a:effectLst/>
                <a:latin typeface="+mn-lt"/>
                <a:ea typeface="+mn-ea"/>
                <a:cs typeface="+mn-cs"/>
              </a:rPr>
              <a:t>__(self, author, title):</a:t>
            </a:r>
            <a:br>
              <a:rPr lang="en-US" dirty="0"/>
            </a:b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self.author</a:t>
            </a:r>
            <a:r>
              <a:rPr lang="en-US" sz="1200" b="0" i="0" kern="1200" dirty="0">
                <a:solidFill>
                  <a:schemeClr val="tx1"/>
                </a:solidFill>
                <a:effectLst/>
                <a:latin typeface="+mn-lt"/>
                <a:ea typeface="+mn-ea"/>
                <a:cs typeface="+mn-cs"/>
              </a:rPr>
              <a:t> = author</a:t>
            </a:r>
            <a:br>
              <a:rPr lang="en-US" dirty="0"/>
            </a:b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self.title</a:t>
            </a:r>
            <a:r>
              <a:rPr lang="en-US" sz="1200" b="0" i="0" kern="1200" dirty="0">
                <a:solidFill>
                  <a:schemeClr val="tx1"/>
                </a:solidFill>
                <a:effectLst/>
                <a:latin typeface="+mn-lt"/>
                <a:ea typeface="+mn-ea"/>
                <a:cs typeface="+mn-cs"/>
              </a:rPr>
              <a:t> = title</a:t>
            </a:r>
            <a:br>
              <a:rPr lang="en-US" dirty="0"/>
            </a:br>
            <a:br>
              <a:rPr lang="en-US" dirty="0"/>
            </a:br>
            <a:r>
              <a:rPr lang="en-US" sz="1200" b="0" i="0" kern="1200" dirty="0">
                <a:solidFill>
                  <a:schemeClr val="tx1"/>
                </a:solidFill>
                <a:effectLst/>
                <a:latin typeface="+mn-lt"/>
                <a:ea typeface="+mn-ea"/>
                <a:cs typeface="+mn-cs"/>
              </a:rPr>
              <a:t>p1 = Book(“Trudi Canavan", ”The Novice”)</a:t>
            </a:r>
            <a:br>
              <a:rPr lang="en-US" dirty="0"/>
            </a:br>
            <a:br>
              <a:rPr lang="en-US" dirty="0"/>
            </a:br>
            <a:r>
              <a:rPr lang="en-US" sz="1200" b="0" i="0" kern="1200" dirty="0">
                <a:solidFill>
                  <a:schemeClr val="tx1"/>
                </a:solidFill>
                <a:effectLst/>
                <a:latin typeface="+mn-lt"/>
                <a:ea typeface="+mn-ea"/>
                <a:cs typeface="+mn-cs"/>
              </a:rPr>
              <a:t>print(p1.author)</a:t>
            </a:r>
            <a:br>
              <a:rPr lang="en-US" dirty="0"/>
            </a:br>
            <a:r>
              <a:rPr lang="en-US" sz="1200" b="0" i="0" kern="1200" dirty="0">
                <a:solidFill>
                  <a:schemeClr val="tx1"/>
                </a:solidFill>
                <a:effectLst/>
                <a:latin typeface="+mn-lt"/>
                <a:ea typeface="+mn-ea"/>
                <a:cs typeface="+mn-cs"/>
              </a:rPr>
              <a:t>print(p1.title)</a:t>
            </a:r>
            <a:endParaRPr lang="sv-SE" dirty="0"/>
          </a:p>
        </p:txBody>
      </p:sp>
      <p:sp>
        <p:nvSpPr>
          <p:cNvPr id="4" name="Platshållare för bildnummer 3"/>
          <p:cNvSpPr>
            <a:spLocks noGrp="1"/>
          </p:cNvSpPr>
          <p:nvPr>
            <p:ph type="sldNum" sz="quarter" idx="5"/>
          </p:nvPr>
        </p:nvSpPr>
        <p:spPr/>
        <p:txBody>
          <a:bodyPr/>
          <a:lstStyle/>
          <a:p>
            <a:fld id="{530001C3-7977-4234-BF2A-0879C84AE78B}" type="slidenum">
              <a:rPr lang="sv-SE" smtClean="0"/>
              <a:t>9</a:t>
            </a:fld>
            <a:endParaRPr lang="sv-SE"/>
          </a:p>
        </p:txBody>
      </p:sp>
    </p:spTree>
    <p:extLst>
      <p:ext uri="{BB962C8B-B14F-4D97-AF65-F5344CB8AC3E}">
        <p14:creationId xmlns:p14="http://schemas.microsoft.com/office/powerpoint/2010/main" val="3716516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5"/>
          </p:nvPr>
        </p:nvSpPr>
        <p:spPr/>
        <p:txBody>
          <a:bodyPr/>
          <a:lstStyle/>
          <a:p>
            <a:fld id="{530001C3-7977-4234-BF2A-0879C84AE78B}" type="slidenum">
              <a:rPr lang="sv-SE" smtClean="0"/>
              <a:t>10</a:t>
            </a:fld>
            <a:endParaRPr lang="sv-SE"/>
          </a:p>
        </p:txBody>
      </p:sp>
    </p:spTree>
    <p:extLst>
      <p:ext uri="{BB962C8B-B14F-4D97-AF65-F5344CB8AC3E}">
        <p14:creationId xmlns:p14="http://schemas.microsoft.com/office/powerpoint/2010/main" val="276693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def </a:t>
            </a:r>
            <a:r>
              <a:rPr lang="en-US" dirty="0" err="1"/>
              <a:t>my_function</a:t>
            </a:r>
            <a:r>
              <a:rPr lang="en-US" dirty="0"/>
              <a:t>():</a:t>
            </a:r>
            <a:br>
              <a:rPr lang="en-US" dirty="0"/>
            </a:br>
            <a:r>
              <a:rPr lang="en-US" dirty="0"/>
              <a:t>  print("Hello from a function")</a:t>
            </a:r>
            <a:br>
              <a:rPr lang="en-US" dirty="0"/>
            </a:br>
            <a:br>
              <a:rPr lang="en-US" dirty="0"/>
            </a:br>
            <a:r>
              <a:rPr lang="en-US" b="1" dirty="0" err="1"/>
              <a:t>my_function</a:t>
            </a:r>
            <a:r>
              <a:rPr lang="en-US" b="1" dirty="0"/>
              <a:t>()</a:t>
            </a:r>
            <a:endParaRPr lang="sv-SE" dirty="0"/>
          </a:p>
          <a:p>
            <a:endParaRPr lang="sv-SE" dirty="0"/>
          </a:p>
        </p:txBody>
      </p:sp>
      <p:sp>
        <p:nvSpPr>
          <p:cNvPr id="4" name="Platshållare för bildnummer 3"/>
          <p:cNvSpPr>
            <a:spLocks noGrp="1"/>
          </p:cNvSpPr>
          <p:nvPr>
            <p:ph type="sldNum" sz="quarter" idx="5"/>
          </p:nvPr>
        </p:nvSpPr>
        <p:spPr/>
        <p:txBody>
          <a:bodyPr/>
          <a:lstStyle/>
          <a:p>
            <a:fld id="{530001C3-7977-4234-BF2A-0879C84AE78B}" type="slidenum">
              <a:rPr lang="sv-SE" smtClean="0"/>
              <a:t>11</a:t>
            </a:fld>
            <a:endParaRPr lang="sv-SE"/>
          </a:p>
        </p:txBody>
      </p:sp>
    </p:spTree>
    <p:extLst>
      <p:ext uri="{BB962C8B-B14F-4D97-AF65-F5344CB8AC3E}">
        <p14:creationId xmlns:p14="http://schemas.microsoft.com/office/powerpoint/2010/main" val="1146851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849212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sz="1200" kern="1200" dirty="0" err="1">
                <a:solidFill>
                  <a:schemeClr val="tx1"/>
                </a:solidFill>
                <a:effectLst/>
                <a:latin typeface="+mn-lt"/>
                <a:ea typeface="+mn-ea"/>
                <a:cs typeface="+mn-cs"/>
              </a:rPr>
              <a:t>while</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isRaining</a:t>
            </a:r>
            <a:r>
              <a:rPr lang="sv-SE" sz="1200" kern="1200" dirty="0">
                <a:solidFill>
                  <a:schemeClr val="tx1"/>
                </a:solidFill>
                <a:effectLst/>
                <a:latin typeface="+mn-lt"/>
                <a:ea typeface="+mn-ea"/>
                <a:cs typeface="+mn-cs"/>
              </a:rPr>
              <a:t>: </a:t>
            </a:r>
          </a:p>
          <a:p>
            <a:r>
              <a:rPr lang="sv-SE" sz="1200" kern="1200" dirty="0">
                <a:solidFill>
                  <a:schemeClr val="tx1"/>
                </a:solidFill>
                <a:effectLst/>
                <a:latin typeface="+mn-lt"/>
                <a:ea typeface="+mn-ea"/>
                <a:cs typeface="+mn-cs"/>
              </a:rPr>
              <a:t>   print(</a:t>
            </a:r>
            <a:r>
              <a:rPr lang="sv-SE" sz="1200" kern="1200" dirty="0" err="1">
                <a:solidFill>
                  <a:schemeClr val="tx1"/>
                </a:solidFill>
                <a:effectLst/>
                <a:latin typeface="+mn-lt"/>
                <a:ea typeface="+mn-ea"/>
                <a:cs typeface="+mn-cs"/>
              </a:rPr>
              <a:t>condition</a:t>
            </a:r>
            <a:r>
              <a:rPr lang="sv-SE" sz="1200" kern="1200" dirty="0">
                <a:solidFill>
                  <a:schemeClr val="tx1"/>
                </a:solidFill>
                <a:effectLst/>
                <a:latin typeface="+mn-lt"/>
                <a:ea typeface="+mn-ea"/>
                <a:cs typeface="+mn-cs"/>
              </a:rPr>
              <a:t>)</a:t>
            </a:r>
          </a:p>
          <a:p>
            <a:endParaRPr lang="sv-SE" sz="1200" kern="1200" dirty="0">
              <a:solidFill>
                <a:schemeClr val="tx1"/>
              </a:solidFill>
              <a:effectLst/>
              <a:latin typeface="+mn-lt"/>
              <a:ea typeface="+mn-ea"/>
              <a:cs typeface="+mn-cs"/>
            </a:endParaRPr>
          </a:p>
          <a:p>
            <a:r>
              <a:rPr lang="sv-SE" sz="1200" kern="1200" dirty="0">
                <a:solidFill>
                  <a:schemeClr val="tx1"/>
                </a:solidFill>
                <a:effectLst/>
                <a:latin typeface="+mn-lt"/>
                <a:ea typeface="+mn-ea"/>
                <a:cs typeface="+mn-cs"/>
              </a:rPr>
              <a:t>Om vi hämtar in väderdata i real-tid och vi kör vår loop så länge som det regnar ute</a:t>
            </a:r>
          </a:p>
          <a:p>
            <a:endParaRPr lang="sv-SE" sz="120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age = 1</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while age &lt; 13:</a:t>
            </a:r>
          </a:p>
          <a:p>
            <a:r>
              <a:rPr lang="en-US" sz="1200" b="0" kern="1200" dirty="0">
                <a:solidFill>
                  <a:schemeClr val="tx1"/>
                </a:solidFill>
                <a:effectLst/>
                <a:latin typeface="+mn-lt"/>
                <a:ea typeface="+mn-ea"/>
                <a:cs typeface="+mn-cs"/>
              </a:rPr>
              <a:t>    print(age)</a:t>
            </a:r>
          </a:p>
          <a:p>
            <a:r>
              <a:rPr lang="en-US" sz="1200" b="0" kern="1200" dirty="0">
                <a:solidFill>
                  <a:schemeClr val="tx1"/>
                </a:solidFill>
                <a:effectLst/>
                <a:latin typeface="+mn-lt"/>
                <a:ea typeface="+mn-ea"/>
                <a:cs typeface="+mn-cs"/>
              </a:rPr>
              <a:t>    age += 1</a:t>
            </a:r>
          </a:p>
          <a:p>
            <a:r>
              <a:rPr lang="en-US" sz="1200" b="0" kern="1200" dirty="0">
                <a:solidFill>
                  <a:schemeClr val="tx1"/>
                </a:solidFill>
                <a:effectLst/>
                <a:latin typeface="+mn-lt"/>
                <a:ea typeface="+mn-ea"/>
                <a:cs typeface="+mn-cs"/>
              </a:rPr>
              <a:t>else:</a:t>
            </a:r>
          </a:p>
          <a:p>
            <a:r>
              <a:rPr lang="en-US" sz="1200" b="0" kern="1200" dirty="0">
                <a:solidFill>
                  <a:schemeClr val="tx1"/>
                </a:solidFill>
                <a:effectLst/>
                <a:latin typeface="+mn-lt"/>
                <a:ea typeface="+mn-ea"/>
                <a:cs typeface="+mn-cs"/>
              </a:rPr>
              <a:t>print("Is a teenager now")</a:t>
            </a:r>
          </a:p>
          <a:p>
            <a:endParaRPr lang="sv-SE" dirty="0"/>
          </a:p>
        </p:txBody>
      </p:sp>
      <p:sp>
        <p:nvSpPr>
          <p:cNvPr id="4" name="Platshållare för bildnummer 3"/>
          <p:cNvSpPr>
            <a:spLocks noGrp="1"/>
          </p:cNvSpPr>
          <p:nvPr>
            <p:ph type="sldNum" sz="quarter" idx="5"/>
          </p:nvPr>
        </p:nvSpPr>
        <p:spPr/>
        <p:txBody>
          <a:bodyPr/>
          <a:lstStyle/>
          <a:p>
            <a:fld id="{530001C3-7977-4234-BF2A-0879C84AE78B}" type="slidenum">
              <a:rPr lang="sv-SE" smtClean="0"/>
              <a:t>18</a:t>
            </a:fld>
            <a:endParaRPr lang="sv-SE"/>
          </a:p>
        </p:txBody>
      </p:sp>
    </p:spTree>
    <p:extLst>
      <p:ext uri="{BB962C8B-B14F-4D97-AF65-F5344CB8AC3E}">
        <p14:creationId xmlns:p14="http://schemas.microsoft.com/office/powerpoint/2010/main" val="2994771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894619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2" name="Rubrik 1"/>
          <p:cNvSpPr>
            <a:spLocks noGrp="1"/>
          </p:cNvSpPr>
          <p:nvPr>
            <p:ph type="ctrTitle"/>
          </p:nvPr>
        </p:nvSpPr>
        <p:spPr>
          <a:xfrm>
            <a:off x="1524000" y="1122363"/>
            <a:ext cx="9144000" cy="2387600"/>
          </a:xfrm>
        </p:spPr>
        <p:txBody>
          <a:bodyPr anchor="b"/>
          <a:lstStyle>
            <a:lvl1pPr algn="ctr">
              <a:defRPr sz="6000"/>
            </a:lvl1pPr>
          </a:lstStyle>
          <a:p>
            <a:r>
              <a:rPr lang="sv-SE"/>
              <a:t>Klicka här för att ändra format</a:t>
            </a:r>
          </a:p>
        </p:txBody>
      </p:sp>
      <p:sp>
        <p:nvSpPr>
          <p:cNvPr id="3" name="Underrubri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format på underrubrik i bakgrunden</a:t>
            </a:r>
          </a:p>
        </p:txBody>
      </p:sp>
      <p:sp>
        <p:nvSpPr>
          <p:cNvPr id="4" name="Platshållare för datum 3"/>
          <p:cNvSpPr>
            <a:spLocks noGrp="1"/>
          </p:cNvSpPr>
          <p:nvPr>
            <p:ph type="dt" sz="half" idx="10"/>
          </p:nvPr>
        </p:nvSpPr>
        <p:spPr/>
        <p:txBody>
          <a:bodyPr/>
          <a:lstStyle/>
          <a:p>
            <a:fld id="{C73AB823-B9F4-437F-85E4-A02D1415517B}" type="datetimeFigureOut">
              <a:rPr lang="sv-SE" smtClean="0"/>
              <a:t>2019-05-08</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227A3E7C-22C6-47B0-8AF0-27683037091C}" type="slidenum">
              <a:rPr lang="sv-SE" smtClean="0"/>
              <a:t>‹#›</a:t>
            </a:fld>
            <a:endParaRPr lang="sv-SE"/>
          </a:p>
        </p:txBody>
      </p:sp>
    </p:spTree>
    <p:extLst>
      <p:ext uri="{BB962C8B-B14F-4D97-AF65-F5344CB8AC3E}">
        <p14:creationId xmlns:p14="http://schemas.microsoft.com/office/powerpoint/2010/main" val="1165353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lodrät text 2"/>
          <p:cNvSpPr>
            <a:spLocks noGrp="1"/>
          </p:cNvSpPr>
          <p:nvPr>
            <p:ph type="body" orient="vert" idx="1"/>
          </p:nvPr>
        </p:nvSpPr>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p:cNvSpPr>
            <a:spLocks noGrp="1"/>
          </p:cNvSpPr>
          <p:nvPr>
            <p:ph type="dt" sz="half" idx="10"/>
          </p:nvPr>
        </p:nvSpPr>
        <p:spPr/>
        <p:txBody>
          <a:bodyPr/>
          <a:lstStyle/>
          <a:p>
            <a:fld id="{C73AB823-B9F4-437F-85E4-A02D1415517B}" type="datetimeFigureOut">
              <a:rPr lang="sv-SE" smtClean="0"/>
              <a:t>2019-05-08</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227A3E7C-22C6-47B0-8AF0-27683037091C}" type="slidenum">
              <a:rPr lang="sv-SE" smtClean="0"/>
              <a:t>‹#›</a:t>
            </a:fld>
            <a:endParaRPr lang="sv-SE"/>
          </a:p>
        </p:txBody>
      </p:sp>
    </p:spTree>
    <p:extLst>
      <p:ext uri="{BB962C8B-B14F-4D97-AF65-F5344CB8AC3E}">
        <p14:creationId xmlns:p14="http://schemas.microsoft.com/office/powerpoint/2010/main" val="4198691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Lodrät rubrik 1"/>
          <p:cNvSpPr>
            <a:spLocks noGrp="1"/>
          </p:cNvSpPr>
          <p:nvPr>
            <p:ph type="title" orient="vert"/>
          </p:nvPr>
        </p:nvSpPr>
        <p:spPr>
          <a:xfrm>
            <a:off x="8724900" y="365125"/>
            <a:ext cx="2628900" cy="5811838"/>
          </a:xfrm>
        </p:spPr>
        <p:txBody>
          <a:bodyPr vert="eaVert"/>
          <a:lstStyle/>
          <a:p>
            <a:r>
              <a:rPr lang="sv-SE"/>
              <a:t>Klicka här för att ändra format</a:t>
            </a:r>
          </a:p>
        </p:txBody>
      </p:sp>
      <p:sp>
        <p:nvSpPr>
          <p:cNvPr id="3" name="Platshållare för lodrät text 2"/>
          <p:cNvSpPr>
            <a:spLocks noGrp="1"/>
          </p:cNvSpPr>
          <p:nvPr>
            <p:ph type="body" orient="vert" idx="1"/>
          </p:nvPr>
        </p:nvSpPr>
        <p:spPr>
          <a:xfrm>
            <a:off x="838200" y="365125"/>
            <a:ext cx="7734300" cy="5811838"/>
          </a:xfrm>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p:cNvSpPr>
            <a:spLocks noGrp="1"/>
          </p:cNvSpPr>
          <p:nvPr>
            <p:ph type="dt" sz="half" idx="10"/>
          </p:nvPr>
        </p:nvSpPr>
        <p:spPr/>
        <p:txBody>
          <a:bodyPr/>
          <a:lstStyle/>
          <a:p>
            <a:fld id="{C73AB823-B9F4-437F-85E4-A02D1415517B}" type="datetimeFigureOut">
              <a:rPr lang="sv-SE" smtClean="0"/>
              <a:t>2019-05-08</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227A3E7C-22C6-47B0-8AF0-27683037091C}" type="slidenum">
              <a:rPr lang="sv-SE" smtClean="0"/>
              <a:t>‹#›</a:t>
            </a:fld>
            <a:endParaRPr lang="sv-SE"/>
          </a:p>
        </p:txBody>
      </p:sp>
    </p:spTree>
    <p:extLst>
      <p:ext uri="{BB962C8B-B14F-4D97-AF65-F5344CB8AC3E}">
        <p14:creationId xmlns:p14="http://schemas.microsoft.com/office/powerpoint/2010/main" val="39361653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el - Upptill">
    <p:spTree>
      <p:nvGrpSpPr>
        <p:cNvPr id="1" name=""/>
        <p:cNvGrpSpPr/>
        <p:nvPr/>
      </p:nvGrpSpPr>
      <p:grpSpPr>
        <a:xfrm>
          <a:off x="0" y="0"/>
          <a:ext cx="0" cy="0"/>
          <a:chOff x="0" y="0"/>
          <a:chExt cx="0" cy="0"/>
        </a:xfrm>
      </p:grpSpPr>
      <p:sp>
        <p:nvSpPr>
          <p:cNvPr id="16" name="Shape 16"/>
          <p:cNvSpPr>
            <a:spLocks noGrp="1"/>
          </p:cNvSpPr>
          <p:nvPr>
            <p:ph type="title"/>
          </p:nvPr>
        </p:nvSpPr>
        <p:spPr>
          <a:xfrm>
            <a:off x="2193726" y="1091654"/>
            <a:ext cx="7804549" cy="1138536"/>
          </a:xfrm>
          <a:prstGeom prst="rect">
            <a:avLst/>
          </a:prstGeom>
        </p:spPr>
        <p:txBody>
          <a:bodyPr lIns="0" tIns="0" rIns="0" bIns="0"/>
          <a:lstStyle>
            <a:lvl1pPr>
              <a:defRPr sz="5484"/>
            </a:lvl1pPr>
          </a:lstStyle>
          <a:p>
            <a:pPr lvl="0">
              <a:defRPr sz="1800"/>
            </a:pPr>
            <a:r>
              <a:rPr sz="5484"/>
              <a:t>Titeltext</a:t>
            </a:r>
          </a:p>
        </p:txBody>
      </p:sp>
    </p:spTree>
    <p:extLst>
      <p:ext uri="{BB962C8B-B14F-4D97-AF65-F5344CB8AC3E}">
        <p14:creationId xmlns:p14="http://schemas.microsoft.com/office/powerpoint/2010/main" val="429124231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Shape 1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fld id="{00000000-1234-1234-1234-123412341234}" type="slidenum">
              <a:rPr lang="sv" smtClean="0"/>
              <a:pPr/>
              <a:t>‹#›</a:t>
            </a:fld>
            <a:endParaRPr lang="sv"/>
          </a:p>
        </p:txBody>
      </p:sp>
    </p:spTree>
    <p:extLst>
      <p:ext uri="{BB962C8B-B14F-4D97-AF65-F5344CB8AC3E}">
        <p14:creationId xmlns:p14="http://schemas.microsoft.com/office/powerpoint/2010/main" val="4092674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innehåll 2"/>
          <p:cNvSpPr>
            <a:spLocks noGrp="1"/>
          </p:cNvSpPr>
          <p:nvPr>
            <p:ph idx="1"/>
          </p:nvPr>
        </p:nvSpPr>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p:cNvSpPr>
            <a:spLocks noGrp="1"/>
          </p:cNvSpPr>
          <p:nvPr>
            <p:ph type="dt" sz="half" idx="10"/>
          </p:nvPr>
        </p:nvSpPr>
        <p:spPr/>
        <p:txBody>
          <a:bodyPr/>
          <a:lstStyle/>
          <a:p>
            <a:fld id="{C73AB823-B9F4-437F-85E4-A02D1415517B}" type="datetimeFigureOut">
              <a:rPr lang="sv-SE" smtClean="0"/>
              <a:t>2019-05-08</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227A3E7C-22C6-47B0-8AF0-27683037091C}" type="slidenum">
              <a:rPr lang="sv-SE" smtClean="0"/>
              <a:t>‹#›</a:t>
            </a:fld>
            <a:endParaRPr lang="sv-SE"/>
          </a:p>
        </p:txBody>
      </p:sp>
    </p:spTree>
    <p:extLst>
      <p:ext uri="{BB962C8B-B14F-4D97-AF65-F5344CB8AC3E}">
        <p14:creationId xmlns:p14="http://schemas.microsoft.com/office/powerpoint/2010/main" val="1396654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831850" y="1709738"/>
            <a:ext cx="10515600" cy="2852737"/>
          </a:xfrm>
        </p:spPr>
        <p:txBody>
          <a:bodyPr anchor="b"/>
          <a:lstStyle>
            <a:lvl1pPr>
              <a:defRPr sz="6000"/>
            </a:lvl1pPr>
          </a:lstStyle>
          <a:p>
            <a:r>
              <a:rPr lang="sv-SE"/>
              <a:t>Klicka här för att ändra format</a:t>
            </a:r>
          </a:p>
        </p:txBody>
      </p:sp>
      <p:sp>
        <p:nvSpPr>
          <p:cNvPr id="3" name="Platshållare för tex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4" name="Platshållare för datum 3"/>
          <p:cNvSpPr>
            <a:spLocks noGrp="1"/>
          </p:cNvSpPr>
          <p:nvPr>
            <p:ph type="dt" sz="half" idx="10"/>
          </p:nvPr>
        </p:nvSpPr>
        <p:spPr/>
        <p:txBody>
          <a:bodyPr/>
          <a:lstStyle/>
          <a:p>
            <a:fld id="{C73AB823-B9F4-437F-85E4-A02D1415517B}" type="datetimeFigureOut">
              <a:rPr lang="sv-SE" smtClean="0"/>
              <a:t>2019-05-08</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227A3E7C-22C6-47B0-8AF0-27683037091C}" type="slidenum">
              <a:rPr lang="sv-SE" smtClean="0"/>
              <a:t>‹#›</a:t>
            </a:fld>
            <a:endParaRPr lang="sv-SE"/>
          </a:p>
        </p:txBody>
      </p:sp>
    </p:spTree>
    <p:extLst>
      <p:ext uri="{BB962C8B-B14F-4D97-AF65-F5344CB8AC3E}">
        <p14:creationId xmlns:p14="http://schemas.microsoft.com/office/powerpoint/2010/main" val="2757317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innehåll 2"/>
          <p:cNvSpPr>
            <a:spLocks noGrp="1"/>
          </p:cNvSpPr>
          <p:nvPr>
            <p:ph sz="half" idx="1"/>
          </p:nvPr>
        </p:nvSpPr>
        <p:spPr>
          <a:xfrm>
            <a:off x="838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p:cNvSpPr>
            <a:spLocks noGrp="1"/>
          </p:cNvSpPr>
          <p:nvPr>
            <p:ph sz="half" idx="2"/>
          </p:nvPr>
        </p:nvSpPr>
        <p:spPr>
          <a:xfrm>
            <a:off x="6172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datum 4"/>
          <p:cNvSpPr>
            <a:spLocks noGrp="1"/>
          </p:cNvSpPr>
          <p:nvPr>
            <p:ph type="dt" sz="half" idx="10"/>
          </p:nvPr>
        </p:nvSpPr>
        <p:spPr/>
        <p:txBody>
          <a:bodyPr/>
          <a:lstStyle/>
          <a:p>
            <a:fld id="{C73AB823-B9F4-437F-85E4-A02D1415517B}" type="datetimeFigureOut">
              <a:rPr lang="sv-SE" smtClean="0"/>
              <a:t>2019-05-08</a:t>
            </a:fld>
            <a:endParaRPr lang="sv-SE"/>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p>
            <a:fld id="{227A3E7C-22C6-47B0-8AF0-27683037091C}" type="slidenum">
              <a:rPr lang="sv-SE" smtClean="0"/>
              <a:t>‹#›</a:t>
            </a:fld>
            <a:endParaRPr lang="sv-SE"/>
          </a:p>
        </p:txBody>
      </p:sp>
    </p:spTree>
    <p:extLst>
      <p:ext uri="{BB962C8B-B14F-4D97-AF65-F5344CB8AC3E}">
        <p14:creationId xmlns:p14="http://schemas.microsoft.com/office/powerpoint/2010/main" val="3226925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a:xfrm>
            <a:off x="839788" y="365125"/>
            <a:ext cx="10515600" cy="1325563"/>
          </a:xfrm>
        </p:spPr>
        <p:txBody>
          <a:bodyPr/>
          <a:lstStyle/>
          <a:p>
            <a:r>
              <a:rPr lang="sv-SE"/>
              <a:t>Klicka här för att ändra format</a:t>
            </a:r>
          </a:p>
        </p:txBody>
      </p:sp>
      <p:sp>
        <p:nvSpPr>
          <p:cNvPr id="3" name="Platshållare för tex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4" name="Platshållare för innehåll 3"/>
          <p:cNvSpPr>
            <a:spLocks noGrp="1"/>
          </p:cNvSpPr>
          <p:nvPr>
            <p:ph sz="half" idx="2"/>
          </p:nvPr>
        </p:nvSpPr>
        <p:spPr>
          <a:xfrm>
            <a:off x="839788" y="2505075"/>
            <a:ext cx="5157787"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tex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Platshållare för innehåll 5"/>
          <p:cNvSpPr>
            <a:spLocks noGrp="1"/>
          </p:cNvSpPr>
          <p:nvPr>
            <p:ph sz="quarter" idx="4"/>
          </p:nvPr>
        </p:nvSpPr>
        <p:spPr>
          <a:xfrm>
            <a:off x="6172200" y="2505075"/>
            <a:ext cx="5183188"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7" name="Platshållare för datum 6"/>
          <p:cNvSpPr>
            <a:spLocks noGrp="1"/>
          </p:cNvSpPr>
          <p:nvPr>
            <p:ph type="dt" sz="half" idx="10"/>
          </p:nvPr>
        </p:nvSpPr>
        <p:spPr/>
        <p:txBody>
          <a:bodyPr/>
          <a:lstStyle/>
          <a:p>
            <a:fld id="{C73AB823-B9F4-437F-85E4-A02D1415517B}" type="datetimeFigureOut">
              <a:rPr lang="sv-SE" smtClean="0"/>
              <a:t>2019-05-08</a:t>
            </a:fld>
            <a:endParaRPr lang="sv-SE"/>
          </a:p>
        </p:txBody>
      </p:sp>
      <p:sp>
        <p:nvSpPr>
          <p:cNvPr id="8" name="Platshållare för sidfot 7"/>
          <p:cNvSpPr>
            <a:spLocks noGrp="1"/>
          </p:cNvSpPr>
          <p:nvPr>
            <p:ph type="ftr" sz="quarter" idx="11"/>
          </p:nvPr>
        </p:nvSpPr>
        <p:spPr/>
        <p:txBody>
          <a:bodyPr/>
          <a:lstStyle/>
          <a:p>
            <a:endParaRPr lang="sv-SE"/>
          </a:p>
        </p:txBody>
      </p:sp>
      <p:sp>
        <p:nvSpPr>
          <p:cNvPr id="9" name="Platshållare för bildnummer 8"/>
          <p:cNvSpPr>
            <a:spLocks noGrp="1"/>
          </p:cNvSpPr>
          <p:nvPr>
            <p:ph type="sldNum" sz="quarter" idx="12"/>
          </p:nvPr>
        </p:nvSpPr>
        <p:spPr/>
        <p:txBody>
          <a:bodyPr/>
          <a:lstStyle/>
          <a:p>
            <a:fld id="{227A3E7C-22C6-47B0-8AF0-27683037091C}" type="slidenum">
              <a:rPr lang="sv-SE" smtClean="0"/>
              <a:t>‹#›</a:t>
            </a:fld>
            <a:endParaRPr lang="sv-SE"/>
          </a:p>
        </p:txBody>
      </p:sp>
    </p:spTree>
    <p:extLst>
      <p:ext uri="{BB962C8B-B14F-4D97-AF65-F5344CB8AC3E}">
        <p14:creationId xmlns:p14="http://schemas.microsoft.com/office/powerpoint/2010/main" val="1678173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datum 2"/>
          <p:cNvSpPr>
            <a:spLocks noGrp="1"/>
          </p:cNvSpPr>
          <p:nvPr>
            <p:ph type="dt" sz="half" idx="10"/>
          </p:nvPr>
        </p:nvSpPr>
        <p:spPr/>
        <p:txBody>
          <a:bodyPr/>
          <a:lstStyle/>
          <a:p>
            <a:fld id="{C73AB823-B9F4-437F-85E4-A02D1415517B}" type="datetimeFigureOut">
              <a:rPr lang="sv-SE" smtClean="0"/>
              <a:t>2019-05-08</a:t>
            </a:fld>
            <a:endParaRPr lang="sv-SE"/>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227A3E7C-22C6-47B0-8AF0-27683037091C}" type="slidenum">
              <a:rPr lang="sv-SE" smtClean="0"/>
              <a:t>‹#›</a:t>
            </a:fld>
            <a:endParaRPr lang="sv-SE"/>
          </a:p>
        </p:txBody>
      </p:sp>
    </p:spTree>
    <p:extLst>
      <p:ext uri="{BB962C8B-B14F-4D97-AF65-F5344CB8AC3E}">
        <p14:creationId xmlns:p14="http://schemas.microsoft.com/office/powerpoint/2010/main" val="341044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p:cNvSpPr>
            <a:spLocks noGrp="1"/>
          </p:cNvSpPr>
          <p:nvPr>
            <p:ph type="dt" sz="half" idx="10"/>
          </p:nvPr>
        </p:nvSpPr>
        <p:spPr/>
        <p:txBody>
          <a:bodyPr/>
          <a:lstStyle/>
          <a:p>
            <a:fld id="{C73AB823-B9F4-437F-85E4-A02D1415517B}" type="datetimeFigureOut">
              <a:rPr lang="sv-SE" smtClean="0"/>
              <a:t>2019-05-08</a:t>
            </a:fld>
            <a:endParaRPr lang="sv-SE"/>
          </a:p>
        </p:txBody>
      </p:sp>
      <p:sp>
        <p:nvSpPr>
          <p:cNvPr id="3" name="Platshållare för sidfot 2"/>
          <p:cNvSpPr>
            <a:spLocks noGrp="1"/>
          </p:cNvSpPr>
          <p:nvPr>
            <p:ph type="ftr" sz="quarter" idx="11"/>
          </p:nvPr>
        </p:nvSpPr>
        <p:spPr/>
        <p:txBody>
          <a:bodyPr/>
          <a:lstStyle/>
          <a:p>
            <a:endParaRPr lang="sv-SE"/>
          </a:p>
        </p:txBody>
      </p:sp>
      <p:sp>
        <p:nvSpPr>
          <p:cNvPr id="4" name="Platshållare för bildnummer 3"/>
          <p:cNvSpPr>
            <a:spLocks noGrp="1"/>
          </p:cNvSpPr>
          <p:nvPr>
            <p:ph type="sldNum" sz="quarter" idx="12"/>
          </p:nvPr>
        </p:nvSpPr>
        <p:spPr/>
        <p:txBody>
          <a:bodyPr/>
          <a:lstStyle/>
          <a:p>
            <a:fld id="{227A3E7C-22C6-47B0-8AF0-27683037091C}" type="slidenum">
              <a:rPr lang="sv-SE" smtClean="0"/>
              <a:t>‹#›</a:t>
            </a:fld>
            <a:endParaRPr lang="sv-SE"/>
          </a:p>
        </p:txBody>
      </p:sp>
    </p:spTree>
    <p:extLst>
      <p:ext uri="{BB962C8B-B14F-4D97-AF65-F5344CB8AC3E}">
        <p14:creationId xmlns:p14="http://schemas.microsoft.com/office/powerpoint/2010/main" val="2383329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ehåll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839788" y="457200"/>
            <a:ext cx="3932237" cy="1600200"/>
          </a:xfrm>
        </p:spPr>
        <p:txBody>
          <a:bodyPr anchor="b"/>
          <a:lstStyle>
            <a:lvl1pPr>
              <a:defRPr sz="3200"/>
            </a:lvl1pPr>
          </a:lstStyle>
          <a:p>
            <a:r>
              <a:rPr lang="sv-SE"/>
              <a:t>Klicka här för att ändra format</a:t>
            </a:r>
          </a:p>
        </p:txBody>
      </p:sp>
      <p:sp>
        <p:nvSpPr>
          <p:cNvPr id="3" name="Platshållare för innehåll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tex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sp>
        <p:nvSpPr>
          <p:cNvPr id="5" name="Platshållare för datum 4"/>
          <p:cNvSpPr>
            <a:spLocks noGrp="1"/>
          </p:cNvSpPr>
          <p:nvPr>
            <p:ph type="dt" sz="half" idx="10"/>
          </p:nvPr>
        </p:nvSpPr>
        <p:spPr/>
        <p:txBody>
          <a:bodyPr/>
          <a:lstStyle/>
          <a:p>
            <a:fld id="{C73AB823-B9F4-437F-85E4-A02D1415517B}" type="datetimeFigureOut">
              <a:rPr lang="sv-SE" smtClean="0"/>
              <a:t>2019-05-08</a:t>
            </a:fld>
            <a:endParaRPr lang="sv-SE"/>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p>
            <a:fld id="{227A3E7C-22C6-47B0-8AF0-27683037091C}" type="slidenum">
              <a:rPr lang="sv-SE" smtClean="0"/>
              <a:t>‹#›</a:t>
            </a:fld>
            <a:endParaRPr lang="sv-SE"/>
          </a:p>
        </p:txBody>
      </p:sp>
    </p:spTree>
    <p:extLst>
      <p:ext uri="{BB962C8B-B14F-4D97-AF65-F5344CB8AC3E}">
        <p14:creationId xmlns:p14="http://schemas.microsoft.com/office/powerpoint/2010/main" val="2541018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839788" y="457200"/>
            <a:ext cx="3932237" cy="1600200"/>
          </a:xfrm>
        </p:spPr>
        <p:txBody>
          <a:bodyPr anchor="b"/>
          <a:lstStyle>
            <a:lvl1pPr>
              <a:defRPr sz="3200"/>
            </a:lvl1pPr>
          </a:lstStyle>
          <a:p>
            <a:r>
              <a:rPr lang="sv-SE"/>
              <a:t>Klicka här för att ändra format</a:t>
            </a:r>
          </a:p>
        </p:txBody>
      </p:sp>
      <p:sp>
        <p:nvSpPr>
          <p:cNvPr id="3" name="Platshållare för bild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Platshållare för tex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sp>
        <p:nvSpPr>
          <p:cNvPr id="5" name="Platshållare för datum 4"/>
          <p:cNvSpPr>
            <a:spLocks noGrp="1"/>
          </p:cNvSpPr>
          <p:nvPr>
            <p:ph type="dt" sz="half" idx="10"/>
          </p:nvPr>
        </p:nvSpPr>
        <p:spPr/>
        <p:txBody>
          <a:bodyPr/>
          <a:lstStyle/>
          <a:p>
            <a:fld id="{C73AB823-B9F4-437F-85E4-A02D1415517B}" type="datetimeFigureOut">
              <a:rPr lang="sv-SE" smtClean="0"/>
              <a:t>2019-05-08</a:t>
            </a:fld>
            <a:endParaRPr lang="sv-SE"/>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p>
            <a:fld id="{227A3E7C-22C6-47B0-8AF0-27683037091C}" type="slidenum">
              <a:rPr lang="sv-SE" smtClean="0"/>
              <a:t>‹#›</a:t>
            </a:fld>
            <a:endParaRPr lang="sv-SE"/>
          </a:p>
        </p:txBody>
      </p:sp>
    </p:spTree>
    <p:extLst>
      <p:ext uri="{BB962C8B-B14F-4D97-AF65-F5344CB8AC3E}">
        <p14:creationId xmlns:p14="http://schemas.microsoft.com/office/powerpoint/2010/main" val="1023137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a:t>Klicka här för att ändra format</a:t>
            </a:r>
          </a:p>
        </p:txBody>
      </p:sp>
      <p:sp>
        <p:nvSpPr>
          <p:cNvPr id="3" name="Platshållare för tex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3AB823-B9F4-437F-85E4-A02D1415517B}" type="datetimeFigureOut">
              <a:rPr lang="sv-SE" smtClean="0"/>
              <a:t>2019-05-08</a:t>
            </a:fld>
            <a:endParaRPr lang="sv-SE"/>
          </a:p>
        </p:txBody>
      </p:sp>
      <p:sp>
        <p:nvSpPr>
          <p:cNvPr id="5" name="Platshållare för sidfo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7A3E7C-22C6-47B0-8AF0-27683037091C}" type="slidenum">
              <a:rPr lang="sv-SE" smtClean="0"/>
              <a:t>‹#›</a:t>
            </a:fld>
            <a:endParaRPr lang="sv-SE"/>
          </a:p>
        </p:txBody>
      </p:sp>
    </p:spTree>
    <p:extLst>
      <p:ext uri="{BB962C8B-B14F-4D97-AF65-F5344CB8AC3E}">
        <p14:creationId xmlns:p14="http://schemas.microsoft.com/office/powerpoint/2010/main" val="2991570969"/>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12.xml"/><Relationship Id="rId1" Type="http://schemas.openxmlformats.org/officeDocument/2006/relationships/themeOverride" Target="../theme/themeOverride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hemeOverride" Target="../theme/themeOverride10.xml"/><Relationship Id="rId4" Type="http://schemas.openxmlformats.org/officeDocument/2006/relationships/image" Target="../media/image4.jp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hemeOverride" Target="../theme/themeOverride11.xml"/><Relationship Id="rId4" Type="http://schemas.openxmlformats.org/officeDocument/2006/relationships/image" Target="../media/image7.jpg"/></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Layout" Target="../slideLayouts/slideLayout13.xml"/><Relationship Id="rId1" Type="http://schemas.openxmlformats.org/officeDocument/2006/relationships/themeOverride" Target="../theme/themeOverr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13.xml"/><Relationship Id="rId1" Type="http://schemas.openxmlformats.org/officeDocument/2006/relationships/themeOverride" Target="../theme/themeOverride13.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Layout" Target="../slideLayouts/slideLayout13.xml"/><Relationship Id="rId1" Type="http://schemas.openxmlformats.org/officeDocument/2006/relationships/themeOverride" Target="../theme/themeOverride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hemeOverride" Target="../theme/themeOverride15.xml"/><Relationship Id="rId5" Type="http://schemas.openxmlformats.org/officeDocument/2006/relationships/image" Target="../media/image3.png"/><Relationship Id="rId4" Type="http://schemas.openxmlformats.org/officeDocument/2006/relationships/image" Target="../media/image4.jpg"/></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13.xml"/><Relationship Id="rId1" Type="http://schemas.openxmlformats.org/officeDocument/2006/relationships/themeOverride" Target="../theme/themeOverride16.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Layout" Target="../slideLayouts/slideLayout13.xml"/><Relationship Id="rId1" Type="http://schemas.openxmlformats.org/officeDocument/2006/relationships/themeOverride" Target="../theme/themeOverride1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hemeOverride" Target="../theme/themeOverride18.xml"/><Relationship Id="rId4" Type="http://schemas.openxmlformats.org/officeDocument/2006/relationships/image" Target="../media/image7.jp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hemeOverride" Target="../theme/themeOverride19.xml"/><Relationship Id="rId5" Type="http://schemas.openxmlformats.org/officeDocument/2006/relationships/image" Target="../media/image3.png"/><Relationship Id="rId4" Type="http://schemas.openxmlformats.org/officeDocument/2006/relationships/image" Target="../media/image5.jp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slideLayout" Target="../slideLayouts/slideLayout2.xml"/><Relationship Id="rId1" Type="http://schemas.openxmlformats.org/officeDocument/2006/relationships/themeOverride" Target="../theme/themeOverride20.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Layout" Target="../slideLayouts/slideLayout13.xml"/><Relationship Id="rId1" Type="http://schemas.openxmlformats.org/officeDocument/2006/relationships/themeOverride" Target="../theme/themeOverride21.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Layout" Target="../slideLayouts/slideLayout2.xml"/><Relationship Id="rId1" Type="http://schemas.openxmlformats.org/officeDocument/2006/relationships/themeOverride" Target="../theme/themeOverride22.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Layout" Target="../slideLayouts/slideLayout13.xml"/><Relationship Id="rId1" Type="http://schemas.openxmlformats.org/officeDocument/2006/relationships/themeOverride" Target="../theme/themeOverride23.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24.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Layout" Target="../slideLayouts/slideLayout13.xml"/><Relationship Id="rId1" Type="http://schemas.openxmlformats.org/officeDocument/2006/relationships/themeOverride" Target="../theme/themeOverride25.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slideLayout" Target="../slideLayouts/slideLayout2.xml"/><Relationship Id="rId1" Type="http://schemas.openxmlformats.org/officeDocument/2006/relationships/themeOverride" Target="../theme/themeOverride26.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Layout" Target="../slideLayouts/slideLayout13.xml"/><Relationship Id="rId1" Type="http://schemas.openxmlformats.org/officeDocument/2006/relationships/themeOverride" Target="../theme/themeOverride27.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Layout" Target="../slideLayouts/slideLayout2.xml"/><Relationship Id="rId1" Type="http://schemas.openxmlformats.org/officeDocument/2006/relationships/themeOverride" Target="../theme/themeOverride28.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Layout" Target="../slideLayouts/slideLayout13.xml"/><Relationship Id="rId1" Type="http://schemas.openxmlformats.org/officeDocument/2006/relationships/themeOverride" Target="../theme/themeOverride29.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slideLayout" Target="../slideLayouts/slideLayout2.xml"/><Relationship Id="rId1" Type="http://schemas.openxmlformats.org/officeDocument/2006/relationships/themeOverride" Target="../theme/themeOverride30.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Layout" Target="../slideLayouts/slideLayout13.xml"/><Relationship Id="rId1" Type="http://schemas.openxmlformats.org/officeDocument/2006/relationships/themeOverride" Target="../theme/themeOverride31.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slideLayout" Target="../slideLayouts/slideLayout2.xml"/><Relationship Id="rId1" Type="http://schemas.openxmlformats.org/officeDocument/2006/relationships/themeOverride" Target="../theme/themeOverride32.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Layout" Target="../slideLayouts/slideLayout13.xml"/><Relationship Id="rId1" Type="http://schemas.openxmlformats.org/officeDocument/2006/relationships/themeOverride" Target="../theme/themeOverride33.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Layout" Target="../slideLayouts/slideLayout13.xml"/><Relationship Id="rId1" Type="http://schemas.openxmlformats.org/officeDocument/2006/relationships/themeOverride" Target="../theme/themeOverride34.xml"/><Relationship Id="rId6" Type="http://schemas.openxmlformats.org/officeDocument/2006/relationships/hyperlink" Target="https://pythonprogramming.net/introduction-to-python-programming/" TargetMode="External"/><Relationship Id="rId5" Type="http://schemas.openxmlformats.org/officeDocument/2006/relationships/hyperlink" Target="https://www.w3schools.com/python/python_intro.asp" TargetMode="Externa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Layout" Target="../slideLayouts/slideLayout2.xml"/><Relationship Id="rId1" Type="http://schemas.openxmlformats.org/officeDocument/2006/relationships/themeOverride" Target="../theme/themeOverride35.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Layout" Target="../slideLayouts/slideLayout2.xml"/><Relationship Id="rId1" Type="http://schemas.openxmlformats.org/officeDocument/2006/relationships/themeOverride" Target="../theme/themeOverride36.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13.xml"/><Relationship Id="rId1" Type="http://schemas.openxmlformats.org/officeDocument/2006/relationships/themeOverride" Target="../theme/themeOverride4.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Layout" Target="../slideLayouts/slideLayout13.xml"/><Relationship Id="rId1" Type="http://schemas.openxmlformats.org/officeDocument/2006/relationships/themeOverride" Target="../theme/themeOverride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themeOverride" Target="../theme/themeOverride6.xml"/><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Layout" Target="../slideLayouts/slideLayout13.xml"/><Relationship Id="rId1" Type="http://schemas.openxmlformats.org/officeDocument/2006/relationships/themeOverride" Target="../theme/themeOverride7.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Layout" Target="../slideLayouts/slideLayout13.xml"/><Relationship Id="rId1" Type="http://schemas.openxmlformats.org/officeDocument/2006/relationships/themeOverride" Target="../theme/themeOverride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hemeOverride" Target="../theme/themeOverride9.xml"/><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8000"/>
            <a:lum/>
          </a:blip>
          <a:srcRect/>
          <a:stretch>
            <a:fillRect t="-9000" b="-9000"/>
          </a:stretch>
        </a:blipFill>
        <a:effectLst/>
      </p:bgPr>
    </p:bg>
    <p:spTree>
      <p:nvGrpSpPr>
        <p:cNvPr id="1" name=""/>
        <p:cNvGrpSpPr/>
        <p:nvPr/>
      </p:nvGrpSpPr>
      <p:grpSpPr>
        <a:xfrm>
          <a:off x="0" y="0"/>
          <a:ext cx="0" cy="0"/>
          <a:chOff x="0" y="0"/>
          <a:chExt cx="0" cy="0"/>
        </a:xfrm>
      </p:grpSpPr>
      <p:sp>
        <p:nvSpPr>
          <p:cNvPr id="6" name="Shape 36">
            <a:extLst>
              <a:ext uri="{FF2B5EF4-FFF2-40B4-BE49-F238E27FC236}">
                <a16:creationId xmlns:a16="http://schemas.microsoft.com/office/drawing/2014/main" id="{0010B68E-23E1-4206-8ED3-3A60F6D65665}"/>
              </a:ext>
            </a:extLst>
          </p:cNvPr>
          <p:cNvSpPr/>
          <p:nvPr/>
        </p:nvSpPr>
        <p:spPr>
          <a:xfrm>
            <a:off x="2857795" y="161806"/>
            <a:ext cx="6476409" cy="653438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4"/>
          </a:blipFill>
          <a:ln w="3175">
            <a:miter lim="400000"/>
          </a:ln>
          <a:effectLst>
            <a:outerShdw blurRad="165100" dist="12700" dir="5400000" rotWithShape="0">
              <a:srgbClr val="000000">
                <a:alpha val="0"/>
              </a:srgbClr>
            </a:outerShdw>
          </a:effectLst>
        </p:spPr>
        <p:txBody>
          <a:bodyPr lIns="0" tIns="0" rIns="0" bIns="0" anchor="ctr"/>
          <a:lstStyle/>
          <a:p>
            <a:pPr lvl="0">
              <a:defRPr sz="2200">
                <a:solidFill>
                  <a:srgbClr val="FFFFFF"/>
                </a:solidFill>
              </a:defRPr>
            </a:pPr>
            <a:endParaRPr sz="1547" dirty="0"/>
          </a:p>
        </p:txBody>
      </p:sp>
      <p:sp>
        <p:nvSpPr>
          <p:cNvPr id="37" name="Shape 37"/>
          <p:cNvSpPr>
            <a:spLocks noGrp="1"/>
          </p:cNvSpPr>
          <p:nvPr>
            <p:ph type="title"/>
          </p:nvPr>
        </p:nvSpPr>
        <p:spPr>
          <a:xfrm>
            <a:off x="3722255" y="1356221"/>
            <a:ext cx="5518548" cy="2331722"/>
          </a:xfrm>
          <a:prstGeom prst="rect">
            <a:avLst/>
          </a:prstGeom>
        </p:spPr>
        <p:txBody>
          <a:bodyPr anchor="b">
            <a:normAutofit/>
          </a:bodyPr>
          <a:lstStyle>
            <a:lvl1pPr defTabSz="338327">
              <a:defRPr sz="6660">
                <a:latin typeface="Vollkorn Bold"/>
                <a:ea typeface="Vollkorn Bold"/>
                <a:cs typeface="Vollkorn Bold"/>
                <a:sym typeface="Vollkorn Bold"/>
              </a:defRPr>
            </a:lvl1pPr>
          </a:lstStyle>
          <a:p>
            <a:pPr lvl="0">
              <a:defRPr sz="1800"/>
            </a:pPr>
            <a:r>
              <a:rPr lang="sv-SE" sz="4683" dirty="0">
                <a:latin typeface="Avenir Next" panose="020B0503020202020204" pitchFamily="34" charset="0"/>
              </a:rPr>
              <a:t>Lektionstillfälle 9</a:t>
            </a:r>
            <a:br>
              <a:rPr lang="sv-SE" sz="4683" dirty="0">
                <a:latin typeface="Avenir Next" panose="020B0503020202020204" pitchFamily="34" charset="0"/>
              </a:rPr>
            </a:br>
            <a:r>
              <a:rPr lang="sv-SE" sz="2400" dirty="0" err="1">
                <a:latin typeface="Avenir Next" panose="020B0503020202020204" pitchFamily="34" charset="0"/>
              </a:rPr>
              <a:t>Let’s</a:t>
            </a:r>
            <a:r>
              <a:rPr lang="sv-SE" sz="2400" dirty="0">
                <a:latin typeface="Avenir Next" panose="020B0503020202020204" pitchFamily="34" charset="0"/>
              </a:rPr>
              <a:t> </a:t>
            </a:r>
            <a:r>
              <a:rPr lang="sv-SE" sz="2400" dirty="0" err="1">
                <a:latin typeface="Avenir Next" panose="020B0503020202020204" pitchFamily="34" charset="0"/>
              </a:rPr>
              <a:t>take</a:t>
            </a:r>
            <a:r>
              <a:rPr lang="sv-SE" sz="2400" dirty="0">
                <a:latin typeface="Avenir Next" panose="020B0503020202020204" pitchFamily="34" charset="0"/>
              </a:rPr>
              <a:t> it from the </a:t>
            </a:r>
            <a:r>
              <a:rPr lang="sv-SE" sz="2400" dirty="0" err="1">
                <a:latin typeface="Avenir Next" panose="020B0503020202020204" pitchFamily="34" charset="0"/>
              </a:rPr>
              <a:t>top</a:t>
            </a:r>
            <a:br>
              <a:rPr lang="sv-SE" dirty="0">
                <a:latin typeface="Avenir Next" panose="020B0503020202020204" pitchFamily="34" charset="0"/>
              </a:rPr>
            </a:br>
            <a:br>
              <a:rPr lang="sv-SE" dirty="0">
                <a:latin typeface="Avenir Next" panose="020B0503020202020204" pitchFamily="34" charset="0"/>
              </a:rPr>
            </a:br>
            <a:r>
              <a:rPr lang="sv-SE" dirty="0">
                <a:latin typeface="Avenir Next" panose="020B0503020202020204" pitchFamily="34" charset="0"/>
              </a:rPr>
              <a:t>Utbildare: Caroline Jones</a:t>
            </a:r>
            <a:endParaRPr sz="4683" dirty="0">
              <a:latin typeface="Avenir Next" panose="020B0503020202020204" pitchFamily="34" charset="0"/>
            </a:endParaRPr>
          </a:p>
        </p:txBody>
      </p:sp>
      <p:pic>
        <p:nvPicPr>
          <p:cNvPr id="3" name="Bildobjekt 2">
            <a:extLst>
              <a:ext uri="{FF2B5EF4-FFF2-40B4-BE49-F238E27FC236}">
                <a16:creationId xmlns:a16="http://schemas.microsoft.com/office/drawing/2014/main" id="{DF306A8C-6D29-4E43-A92A-CAF9566C535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00651" y="4813301"/>
            <a:ext cx="3390694" cy="389096"/>
          </a:xfrm>
          <a:prstGeom prst="rect">
            <a:avLst/>
          </a:prstGeom>
        </p:spPr>
      </p:pic>
    </p:spTree>
    <p:extLst>
      <p:ext uri="{BB962C8B-B14F-4D97-AF65-F5344CB8AC3E}">
        <p14:creationId xmlns:p14="http://schemas.microsoft.com/office/powerpoint/2010/main" val="1193010865"/>
      </p:ext>
    </p:extLst>
  </p:cSld>
  <p:clrMapOvr>
    <a:overrideClrMapping bg1="lt1" tx1="dk1" bg2="lt2" tx2="dk2" accent1="accent1" accent2="accent2" accent3="accent3" accent4="accent4" accent5="accent5" accent6="accent6" hlink="hlink" folHlink="folHlink"/>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27000"/>
            <a:lum/>
          </a:blip>
          <a:srcRect/>
          <a:stretch>
            <a:fillRect t="-33000" b="-33000"/>
          </a:stretch>
        </a:blipFill>
        <a:effectLst/>
      </p:bgPr>
    </p:bg>
    <p:spTree>
      <p:nvGrpSpPr>
        <p:cNvPr id="1" name=""/>
        <p:cNvGrpSpPr/>
        <p:nvPr/>
      </p:nvGrpSpPr>
      <p:grpSpPr>
        <a:xfrm>
          <a:off x="0" y="0"/>
          <a:ext cx="0" cy="0"/>
          <a:chOff x="0" y="0"/>
          <a:chExt cx="0" cy="0"/>
        </a:xfrm>
      </p:grpSpPr>
      <p:sp>
        <p:nvSpPr>
          <p:cNvPr id="7" name="Rubrik 6">
            <a:extLst>
              <a:ext uri="{FF2B5EF4-FFF2-40B4-BE49-F238E27FC236}">
                <a16:creationId xmlns:a16="http://schemas.microsoft.com/office/drawing/2014/main" id="{B37DA1A6-1BD8-4E05-9048-99A9718C7812}"/>
              </a:ext>
            </a:extLst>
          </p:cNvPr>
          <p:cNvSpPr>
            <a:spLocks noGrp="1"/>
          </p:cNvSpPr>
          <p:nvPr>
            <p:ph type="title"/>
          </p:nvPr>
        </p:nvSpPr>
        <p:spPr/>
        <p:txBody>
          <a:bodyPr>
            <a:normAutofit fontScale="90000"/>
          </a:bodyPr>
          <a:lstStyle/>
          <a:p>
            <a:r>
              <a:rPr lang="sv-SE" dirty="0"/>
              <a:t>Vad är en metod?</a:t>
            </a:r>
          </a:p>
        </p:txBody>
      </p:sp>
      <p:sp>
        <p:nvSpPr>
          <p:cNvPr id="5" name="Platshållare för text 4">
            <a:extLst>
              <a:ext uri="{FF2B5EF4-FFF2-40B4-BE49-F238E27FC236}">
                <a16:creationId xmlns:a16="http://schemas.microsoft.com/office/drawing/2014/main" id="{5719F232-1038-4780-926B-5764D34955A5}"/>
              </a:ext>
            </a:extLst>
          </p:cNvPr>
          <p:cNvSpPr>
            <a:spLocks noGrp="1"/>
          </p:cNvSpPr>
          <p:nvPr>
            <p:ph type="body" idx="1"/>
          </p:nvPr>
        </p:nvSpPr>
        <p:spPr/>
        <p:txBody>
          <a:bodyPr spcFirstLastPara="1" vert="horz" wrap="square" lIns="91440" tIns="45720" rIns="91440" bIns="45720" rtlCol="0" anchor="t" anchorCtr="0">
            <a:normAutofit fontScale="92500" lnSpcReduction="20000"/>
          </a:bodyPr>
          <a:lstStyle/>
          <a:p>
            <a:pPr marL="457200" indent="-457200">
              <a:spcBef>
                <a:spcPts val="1000"/>
              </a:spcBef>
            </a:pPr>
            <a:r>
              <a:rPr lang="sv-SE" dirty="0"/>
              <a:t>Det är en funktion som är en medlem av en klass</a:t>
            </a:r>
          </a:p>
          <a:p>
            <a:pPr marL="457200" indent="-457200">
              <a:spcBef>
                <a:spcPts val="1000"/>
              </a:spcBef>
            </a:pPr>
            <a:r>
              <a:rPr lang="sv-SE" dirty="0"/>
              <a:t>En </a:t>
            </a:r>
            <a:r>
              <a:rPr lang="sv-SE" b="1" dirty="0"/>
              <a:t>metod</a:t>
            </a:r>
            <a:r>
              <a:rPr lang="sv-SE" dirty="0"/>
              <a:t> är en funktion som kan hämta information från ett objekt eller manipulera objektets attribut</a:t>
            </a:r>
          </a:p>
          <a:p>
            <a:pPr marL="457200" indent="-457200">
              <a:spcBef>
                <a:spcPts val="1000"/>
              </a:spcBef>
            </a:pPr>
            <a:r>
              <a:rPr lang="sv-SE" dirty="0"/>
              <a:t>Vi stoppar in värden i objektets attribut med en metod</a:t>
            </a:r>
          </a:p>
          <a:p>
            <a:pPr marL="0" indent="0">
              <a:spcBef>
                <a:spcPts val="1000"/>
              </a:spcBef>
              <a:buNone/>
            </a:pPr>
            <a:endParaRPr lang="sv-SE" dirty="0"/>
          </a:p>
          <a:p>
            <a:pPr marL="0" indent="0">
              <a:spcBef>
                <a:spcPts val="1000"/>
              </a:spcBef>
              <a:buNone/>
            </a:pPr>
            <a:r>
              <a:rPr lang="en-US" dirty="0"/>
              <a:t>class C:   </a:t>
            </a:r>
            <a:r>
              <a:rPr lang="en-US" dirty="0">
                <a:sym typeface="Wingdings" panose="05000000000000000000" pitchFamily="2" charset="2"/>
              </a:rPr>
              <a:t> vi har </a:t>
            </a:r>
            <a:r>
              <a:rPr lang="en-US" dirty="0" err="1">
                <a:sym typeface="Wingdings" panose="05000000000000000000" pitchFamily="2" charset="2"/>
              </a:rPr>
              <a:t>klassen</a:t>
            </a:r>
            <a:r>
              <a:rPr lang="en-US" dirty="0">
                <a:sym typeface="Wingdings" panose="05000000000000000000" pitchFamily="2" charset="2"/>
              </a:rPr>
              <a:t> C</a:t>
            </a:r>
          </a:p>
          <a:p>
            <a:pPr marL="0" indent="0">
              <a:spcBef>
                <a:spcPts val="1000"/>
              </a:spcBef>
              <a:buNone/>
            </a:pPr>
            <a:r>
              <a:rPr lang="en-US" dirty="0"/>
              <a:t>    def </a:t>
            </a:r>
            <a:r>
              <a:rPr lang="en-US" dirty="0" err="1"/>
              <a:t>my_method</a:t>
            </a:r>
            <a:r>
              <a:rPr lang="en-US" dirty="0"/>
              <a:t>(self):     </a:t>
            </a:r>
            <a:r>
              <a:rPr lang="en-US" dirty="0">
                <a:sym typeface="Wingdings" panose="05000000000000000000" pitchFamily="2" charset="2"/>
              </a:rPr>
              <a:t> </a:t>
            </a:r>
            <a:r>
              <a:rPr lang="en-US" dirty="0" err="1">
                <a:sym typeface="Wingdings" panose="05000000000000000000" pitchFamily="2" charset="2"/>
              </a:rPr>
              <a:t>definierar</a:t>
            </a:r>
            <a:r>
              <a:rPr lang="en-US" dirty="0">
                <a:sym typeface="Wingdings" panose="05000000000000000000" pitchFamily="2" charset="2"/>
              </a:rPr>
              <a:t> </a:t>
            </a:r>
            <a:r>
              <a:rPr lang="en-US" dirty="0" err="1">
                <a:sym typeface="Wingdings" panose="05000000000000000000" pitchFamily="2" charset="2"/>
              </a:rPr>
              <a:t>en</a:t>
            </a:r>
            <a:r>
              <a:rPr lang="en-US" dirty="0">
                <a:sym typeface="Wingdings" panose="05000000000000000000" pitchFamily="2" charset="2"/>
              </a:rPr>
              <a:t> </a:t>
            </a:r>
            <a:r>
              <a:rPr lang="en-US" dirty="0" err="1">
                <a:sym typeface="Wingdings" panose="05000000000000000000" pitchFamily="2" charset="2"/>
              </a:rPr>
              <a:t>metod</a:t>
            </a:r>
            <a:r>
              <a:rPr lang="en-US" dirty="0">
                <a:sym typeface="Wingdings" panose="05000000000000000000" pitchFamily="2" charset="2"/>
              </a:rPr>
              <a:t> </a:t>
            </a:r>
            <a:r>
              <a:rPr lang="en-US" dirty="0" err="1">
                <a:sym typeface="Wingdings" panose="05000000000000000000" pitchFamily="2" charset="2"/>
              </a:rPr>
              <a:t>i</a:t>
            </a:r>
            <a:r>
              <a:rPr lang="en-US" dirty="0">
                <a:sym typeface="Wingdings" panose="05000000000000000000" pitchFamily="2" charset="2"/>
              </a:rPr>
              <a:t> </a:t>
            </a:r>
            <a:r>
              <a:rPr lang="en-US" dirty="0" err="1">
                <a:sym typeface="Wingdings" panose="05000000000000000000" pitchFamily="2" charset="2"/>
              </a:rPr>
              <a:t>klassen</a:t>
            </a:r>
            <a:endParaRPr lang="en-US" dirty="0"/>
          </a:p>
          <a:p>
            <a:pPr marL="0" indent="0">
              <a:spcBef>
                <a:spcPts val="1000"/>
              </a:spcBef>
              <a:buNone/>
            </a:pPr>
            <a:r>
              <a:rPr lang="en-US" dirty="0"/>
              <a:t>        print "I am a C"</a:t>
            </a:r>
          </a:p>
          <a:p>
            <a:pPr marL="457200" indent="-457200">
              <a:spcBef>
                <a:spcPts val="1000"/>
              </a:spcBef>
            </a:pPr>
            <a:endParaRPr lang="en-US" dirty="0"/>
          </a:p>
          <a:p>
            <a:pPr marL="0" indent="0">
              <a:spcBef>
                <a:spcPts val="1000"/>
              </a:spcBef>
              <a:buNone/>
            </a:pPr>
            <a:r>
              <a:rPr lang="en-US" dirty="0"/>
              <a:t>c = C() </a:t>
            </a:r>
            <a:r>
              <a:rPr lang="en-US" dirty="0">
                <a:sym typeface="Wingdings" panose="05000000000000000000" pitchFamily="2" charset="2"/>
              </a:rPr>
              <a:t> </a:t>
            </a:r>
            <a:r>
              <a:rPr lang="en-US" dirty="0" err="1">
                <a:sym typeface="Wingdings" panose="05000000000000000000" pitchFamily="2" charset="2"/>
              </a:rPr>
              <a:t>använder</a:t>
            </a:r>
            <a:r>
              <a:rPr lang="en-US" dirty="0">
                <a:sym typeface="Wingdings" panose="05000000000000000000" pitchFamily="2" charset="2"/>
              </a:rPr>
              <a:t> C </a:t>
            </a:r>
            <a:r>
              <a:rPr lang="en-US" dirty="0" err="1">
                <a:sym typeface="Wingdings" panose="05000000000000000000" pitchFamily="2" charset="2"/>
              </a:rPr>
              <a:t>som</a:t>
            </a:r>
            <a:r>
              <a:rPr lang="en-US" dirty="0">
                <a:sym typeface="Wingdings" panose="05000000000000000000" pitchFamily="2" charset="2"/>
              </a:rPr>
              <a:t> </a:t>
            </a:r>
            <a:r>
              <a:rPr lang="en-US" dirty="0" err="1">
                <a:sym typeface="Wingdings" panose="05000000000000000000" pitchFamily="2" charset="2"/>
              </a:rPr>
              <a:t>ett</a:t>
            </a:r>
            <a:r>
              <a:rPr lang="en-US" dirty="0">
                <a:sym typeface="Wingdings" panose="05000000000000000000" pitchFamily="2" charset="2"/>
              </a:rPr>
              <a:t> object </a:t>
            </a:r>
            <a:endParaRPr lang="en-US" dirty="0"/>
          </a:p>
          <a:p>
            <a:pPr marL="0" indent="0">
              <a:spcBef>
                <a:spcPts val="1000"/>
              </a:spcBef>
              <a:buNone/>
            </a:pPr>
            <a:r>
              <a:rPr lang="en-US" dirty="0" err="1"/>
              <a:t>c.my_method</a:t>
            </a:r>
            <a:r>
              <a:rPr lang="en-US" dirty="0"/>
              <a:t>()  # Prints “I am a C” </a:t>
            </a:r>
            <a:r>
              <a:rPr lang="en-US" dirty="0">
                <a:sym typeface="Wingdings" panose="05000000000000000000" pitchFamily="2" charset="2"/>
              </a:rPr>
              <a:t></a:t>
            </a:r>
            <a:r>
              <a:rPr lang="en-US" dirty="0" err="1">
                <a:sym typeface="Wingdings" panose="05000000000000000000" pitchFamily="2" charset="2"/>
              </a:rPr>
              <a:t>anropar</a:t>
            </a:r>
            <a:r>
              <a:rPr lang="en-US" dirty="0">
                <a:sym typeface="Wingdings" panose="05000000000000000000" pitchFamily="2" charset="2"/>
              </a:rPr>
              <a:t> </a:t>
            </a:r>
            <a:r>
              <a:rPr lang="en-US" dirty="0" err="1">
                <a:sym typeface="Wingdings" panose="05000000000000000000" pitchFamily="2" charset="2"/>
              </a:rPr>
              <a:t>metoden</a:t>
            </a:r>
            <a:endParaRPr lang="sv-SE" dirty="0"/>
          </a:p>
        </p:txBody>
      </p:sp>
      <p:sp>
        <p:nvSpPr>
          <p:cNvPr id="3" name="Vänster klammerparentes 2">
            <a:extLst>
              <a:ext uri="{FF2B5EF4-FFF2-40B4-BE49-F238E27FC236}">
                <a16:creationId xmlns:a16="http://schemas.microsoft.com/office/drawing/2014/main" id="{03706965-C5EF-4348-B205-56D31ABE75FD}"/>
              </a:ext>
            </a:extLst>
          </p:cNvPr>
          <p:cNvSpPr/>
          <p:nvPr/>
        </p:nvSpPr>
        <p:spPr>
          <a:xfrm>
            <a:off x="3800634" y="3969211"/>
            <a:ext cx="306503" cy="592572"/>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sv-SE"/>
          </a:p>
        </p:txBody>
      </p:sp>
    </p:spTree>
    <p:extLst>
      <p:ext uri="{BB962C8B-B14F-4D97-AF65-F5344CB8AC3E}">
        <p14:creationId xmlns:p14="http://schemas.microsoft.com/office/powerpoint/2010/main" val="2764192959"/>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6000"/>
            <a:lum/>
          </a:blip>
          <a:srcRect/>
          <a:stretch>
            <a:fillRect t="-9000" b="-9000"/>
          </a:stretch>
        </a:blipFill>
        <a:effectLst/>
      </p:bgPr>
    </p:bg>
    <p:spTree>
      <p:nvGrpSpPr>
        <p:cNvPr id="1" name=""/>
        <p:cNvGrpSpPr/>
        <p:nvPr/>
      </p:nvGrpSpPr>
      <p:grpSpPr>
        <a:xfrm>
          <a:off x="0" y="0"/>
          <a:ext cx="0" cy="0"/>
          <a:chOff x="0" y="0"/>
          <a:chExt cx="0" cy="0"/>
        </a:xfrm>
      </p:grpSpPr>
      <p:sp>
        <p:nvSpPr>
          <p:cNvPr id="7" name="Rubrik 6">
            <a:extLst>
              <a:ext uri="{FF2B5EF4-FFF2-40B4-BE49-F238E27FC236}">
                <a16:creationId xmlns:a16="http://schemas.microsoft.com/office/drawing/2014/main" id="{B37DA1A6-1BD8-4E05-9048-99A9718C7812}"/>
              </a:ext>
            </a:extLst>
          </p:cNvPr>
          <p:cNvSpPr>
            <a:spLocks noGrp="1"/>
          </p:cNvSpPr>
          <p:nvPr>
            <p:ph type="title"/>
          </p:nvPr>
        </p:nvSpPr>
        <p:spPr/>
        <p:txBody>
          <a:bodyPr>
            <a:normAutofit fontScale="90000"/>
          </a:bodyPr>
          <a:lstStyle/>
          <a:p>
            <a:r>
              <a:rPr lang="sv-SE" dirty="0"/>
              <a:t>Vad är en funktion?</a:t>
            </a:r>
          </a:p>
        </p:txBody>
      </p:sp>
      <p:sp>
        <p:nvSpPr>
          <p:cNvPr id="5" name="Platshållare för text 4">
            <a:extLst>
              <a:ext uri="{FF2B5EF4-FFF2-40B4-BE49-F238E27FC236}">
                <a16:creationId xmlns:a16="http://schemas.microsoft.com/office/drawing/2014/main" id="{5719F232-1038-4780-926B-5764D34955A5}"/>
              </a:ext>
            </a:extLst>
          </p:cNvPr>
          <p:cNvSpPr>
            <a:spLocks noGrp="1"/>
          </p:cNvSpPr>
          <p:nvPr>
            <p:ph type="body" idx="1"/>
          </p:nvPr>
        </p:nvSpPr>
        <p:spPr/>
        <p:txBody>
          <a:bodyPr spcFirstLastPara="1" vert="horz" wrap="square" lIns="91440" tIns="45720" rIns="91440" bIns="45720" rtlCol="0" anchor="t" anchorCtr="0">
            <a:normAutofit/>
          </a:bodyPr>
          <a:lstStyle/>
          <a:p>
            <a:pPr marL="457200" indent="-457200">
              <a:spcBef>
                <a:spcPts val="1000"/>
              </a:spcBef>
            </a:pPr>
            <a:r>
              <a:rPr lang="sv-SE" dirty="0"/>
              <a:t>En funktion är ett block med kod som bara kommer att köras när den anropas</a:t>
            </a:r>
          </a:p>
          <a:p>
            <a:pPr marL="457200" indent="-457200">
              <a:spcBef>
                <a:spcPts val="1000"/>
              </a:spcBef>
            </a:pPr>
            <a:r>
              <a:rPr lang="sv-SE" dirty="0"/>
              <a:t>Du kan skicka in data med hjälp av parametrar in i din funktion</a:t>
            </a:r>
          </a:p>
          <a:p>
            <a:pPr marL="457200" indent="-457200">
              <a:spcBef>
                <a:spcPts val="1000"/>
              </a:spcBef>
            </a:pPr>
            <a:r>
              <a:rPr lang="sv-SE" dirty="0"/>
              <a:t>En funktion kan returnera data</a:t>
            </a:r>
          </a:p>
          <a:p>
            <a:pPr marL="457200" indent="-457200">
              <a:spcBef>
                <a:spcPts val="1000"/>
              </a:spcBef>
            </a:pPr>
            <a:r>
              <a:rPr lang="sv-SE" dirty="0"/>
              <a:t>I </a:t>
            </a:r>
            <a:r>
              <a:rPr lang="sv-SE" dirty="0" err="1"/>
              <a:t>Python</a:t>
            </a:r>
            <a:r>
              <a:rPr lang="sv-SE" dirty="0"/>
              <a:t> definierar vi en funktion med hjälp av nyckelordet ”</a:t>
            </a:r>
            <a:r>
              <a:rPr lang="sv-SE" dirty="0" err="1"/>
              <a:t>def</a:t>
            </a:r>
            <a:r>
              <a:rPr lang="sv-SE" dirty="0"/>
              <a:t>”</a:t>
            </a:r>
          </a:p>
          <a:p>
            <a:pPr marL="457200" indent="-457200">
              <a:spcBef>
                <a:spcPts val="1000"/>
              </a:spcBef>
            </a:pPr>
            <a:endParaRPr lang="sv-SE" dirty="0"/>
          </a:p>
        </p:txBody>
      </p:sp>
    </p:spTree>
    <p:extLst>
      <p:ext uri="{BB962C8B-B14F-4D97-AF65-F5344CB8AC3E}">
        <p14:creationId xmlns:p14="http://schemas.microsoft.com/office/powerpoint/2010/main" val="1401965526"/>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
            <a:lum/>
          </a:blip>
          <a:srcRect/>
          <a:stretch>
            <a:fillRect t="-9000" b="-9000"/>
          </a:stretch>
        </a:blipFill>
        <a:effectLst/>
      </p:bgPr>
    </p:bg>
    <p:spTree>
      <p:nvGrpSpPr>
        <p:cNvPr id="1" name=""/>
        <p:cNvGrpSpPr/>
        <p:nvPr/>
      </p:nvGrpSpPr>
      <p:grpSpPr>
        <a:xfrm>
          <a:off x="0" y="0"/>
          <a:ext cx="0" cy="0"/>
          <a:chOff x="0" y="0"/>
          <a:chExt cx="0" cy="0"/>
        </a:xfrm>
      </p:grpSpPr>
      <p:sp>
        <p:nvSpPr>
          <p:cNvPr id="7" name="Rubrik 6">
            <a:extLst>
              <a:ext uri="{FF2B5EF4-FFF2-40B4-BE49-F238E27FC236}">
                <a16:creationId xmlns:a16="http://schemas.microsoft.com/office/drawing/2014/main" id="{B37DA1A6-1BD8-4E05-9048-99A9718C7812}"/>
              </a:ext>
            </a:extLst>
          </p:cNvPr>
          <p:cNvSpPr>
            <a:spLocks noGrp="1"/>
          </p:cNvSpPr>
          <p:nvPr>
            <p:ph type="title"/>
          </p:nvPr>
        </p:nvSpPr>
        <p:spPr/>
        <p:txBody>
          <a:bodyPr>
            <a:normAutofit fontScale="90000"/>
          </a:bodyPr>
          <a:lstStyle/>
          <a:p>
            <a:r>
              <a:rPr lang="sv-SE" dirty="0"/>
              <a:t>Övning i objektorienterat tänkande</a:t>
            </a:r>
          </a:p>
        </p:txBody>
      </p:sp>
    </p:spTree>
    <p:extLst>
      <p:ext uri="{BB962C8B-B14F-4D97-AF65-F5344CB8AC3E}">
        <p14:creationId xmlns:p14="http://schemas.microsoft.com/office/powerpoint/2010/main" val="2059755647"/>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
            <a:lum/>
          </a:blip>
          <a:srcRect/>
          <a:stretch>
            <a:fillRect t="-9000" b="-9000"/>
          </a:stretch>
        </a:blipFill>
        <a:effectLst/>
      </p:bgPr>
    </p:bg>
    <p:spTree>
      <p:nvGrpSpPr>
        <p:cNvPr id="1" name=""/>
        <p:cNvGrpSpPr/>
        <p:nvPr/>
      </p:nvGrpSpPr>
      <p:grpSpPr>
        <a:xfrm>
          <a:off x="0" y="0"/>
          <a:ext cx="0" cy="0"/>
          <a:chOff x="0" y="0"/>
          <a:chExt cx="0" cy="0"/>
        </a:xfrm>
      </p:grpSpPr>
      <p:pic>
        <p:nvPicPr>
          <p:cNvPr id="5" name="Bildobjekt 4">
            <a:extLst>
              <a:ext uri="{FF2B5EF4-FFF2-40B4-BE49-F238E27FC236}">
                <a16:creationId xmlns:a16="http://schemas.microsoft.com/office/drawing/2014/main" id="{67E4848E-55EF-4C96-9410-42F26BE440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53667" y="6176963"/>
            <a:ext cx="3390694" cy="389096"/>
          </a:xfrm>
          <a:prstGeom prst="rect">
            <a:avLst/>
          </a:prstGeom>
        </p:spPr>
      </p:pic>
      <p:sp>
        <p:nvSpPr>
          <p:cNvPr id="8" name="Rubrik 7">
            <a:extLst>
              <a:ext uri="{FF2B5EF4-FFF2-40B4-BE49-F238E27FC236}">
                <a16:creationId xmlns:a16="http://schemas.microsoft.com/office/drawing/2014/main" id="{EFE27B93-461F-42A3-92BF-4B0D6C72ED57}"/>
              </a:ext>
            </a:extLst>
          </p:cNvPr>
          <p:cNvSpPr>
            <a:spLocks noGrp="1"/>
          </p:cNvSpPr>
          <p:nvPr>
            <p:ph type="title"/>
          </p:nvPr>
        </p:nvSpPr>
        <p:spPr>
          <a:xfrm>
            <a:off x="3527938" y="2201275"/>
            <a:ext cx="11360800" cy="763600"/>
          </a:xfrm>
        </p:spPr>
        <p:txBody>
          <a:bodyPr spcFirstLastPara="1" vert="horz" wrap="square" lIns="91425" tIns="91425" rIns="91425" bIns="91425" rtlCol="0" anchor="t" anchorCtr="0">
            <a:noAutofit/>
          </a:bodyPr>
          <a:lstStyle/>
          <a:p>
            <a:r>
              <a:rPr lang="sv-SE" sz="7200" i="1" dirty="0">
                <a:latin typeface="Avenir Next Condensed Heavy" panose="020B0906020202020204" pitchFamily="34" charset="0"/>
              </a:rPr>
              <a:t>The </a:t>
            </a:r>
            <a:r>
              <a:rPr lang="sv-SE" sz="7200" i="1" dirty="0" err="1">
                <a:latin typeface="Avenir Next Condensed Heavy" panose="020B0906020202020204" pitchFamily="34" charset="0"/>
              </a:rPr>
              <a:t>basics</a:t>
            </a:r>
            <a:endParaRPr lang="sv-SE" sz="7200" i="1" dirty="0">
              <a:latin typeface="Avenir Next Condensed Heavy" panose="020B0906020202020204" pitchFamily="34" charset="0"/>
            </a:endParaRPr>
          </a:p>
        </p:txBody>
      </p:sp>
    </p:spTree>
    <p:extLst>
      <p:ext uri="{BB962C8B-B14F-4D97-AF65-F5344CB8AC3E}">
        <p14:creationId xmlns:p14="http://schemas.microsoft.com/office/powerpoint/2010/main" val="1746586604"/>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
            <a:lum/>
          </a:blip>
          <a:srcRect/>
          <a:stretch>
            <a:fillRect t="-9000" b="-9000"/>
          </a:stretch>
        </a:blipFill>
        <a:effectLst/>
      </p:bgPr>
    </p:bg>
    <p:spTree>
      <p:nvGrpSpPr>
        <p:cNvPr id="1" name=""/>
        <p:cNvGrpSpPr/>
        <p:nvPr/>
      </p:nvGrpSpPr>
      <p:grpSpPr>
        <a:xfrm>
          <a:off x="0" y="0"/>
          <a:ext cx="0" cy="0"/>
          <a:chOff x="0" y="0"/>
          <a:chExt cx="0" cy="0"/>
        </a:xfrm>
      </p:grpSpPr>
      <p:sp>
        <p:nvSpPr>
          <p:cNvPr id="7" name="Rubrik 6">
            <a:extLst>
              <a:ext uri="{FF2B5EF4-FFF2-40B4-BE49-F238E27FC236}">
                <a16:creationId xmlns:a16="http://schemas.microsoft.com/office/drawing/2014/main" id="{20BC4050-002E-4BA5-B33F-9F11F0E7AAD5}"/>
              </a:ext>
            </a:extLst>
          </p:cNvPr>
          <p:cNvSpPr>
            <a:spLocks noGrp="1"/>
          </p:cNvSpPr>
          <p:nvPr>
            <p:ph type="title"/>
          </p:nvPr>
        </p:nvSpPr>
        <p:spPr>
          <a:xfrm>
            <a:off x="415600" y="381186"/>
            <a:ext cx="11360800" cy="763600"/>
          </a:xfrm>
        </p:spPr>
        <p:txBody>
          <a:bodyPr>
            <a:normAutofit fontScale="90000"/>
          </a:bodyPr>
          <a:lstStyle/>
          <a:p>
            <a:r>
              <a:rPr lang="sv-SE" dirty="0"/>
              <a:t>Print() och strängar</a:t>
            </a:r>
          </a:p>
        </p:txBody>
      </p:sp>
      <p:sp>
        <p:nvSpPr>
          <p:cNvPr id="6" name="Platshållare för text 1">
            <a:extLst>
              <a:ext uri="{FF2B5EF4-FFF2-40B4-BE49-F238E27FC236}">
                <a16:creationId xmlns:a16="http://schemas.microsoft.com/office/drawing/2014/main" id="{A27BE11D-3273-4CB9-8499-902802AB3300}"/>
              </a:ext>
            </a:extLst>
          </p:cNvPr>
          <p:cNvSpPr txBox="1">
            <a:spLocks/>
          </p:cNvSpPr>
          <p:nvPr/>
        </p:nvSpPr>
        <p:spPr>
          <a:xfrm>
            <a:off x="363318" y="1356967"/>
            <a:ext cx="11360800" cy="5119847"/>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sv-SE" dirty="0"/>
          </a:p>
        </p:txBody>
      </p:sp>
      <p:sp>
        <p:nvSpPr>
          <p:cNvPr id="4" name="Platshållare för text 4">
            <a:extLst>
              <a:ext uri="{FF2B5EF4-FFF2-40B4-BE49-F238E27FC236}">
                <a16:creationId xmlns:a16="http://schemas.microsoft.com/office/drawing/2014/main" id="{EBD3E4C8-3717-4048-8C0F-8B17798E1F4D}"/>
              </a:ext>
            </a:extLst>
          </p:cNvPr>
          <p:cNvSpPr>
            <a:spLocks noGrp="1"/>
          </p:cNvSpPr>
          <p:nvPr>
            <p:ph type="body" idx="1"/>
          </p:nvPr>
        </p:nvSpPr>
        <p:spPr>
          <a:xfrm>
            <a:off x="415600" y="1536633"/>
            <a:ext cx="11360800" cy="4555200"/>
          </a:xfrm>
        </p:spPr>
        <p:txBody>
          <a:bodyPr/>
          <a:lstStyle/>
          <a:p>
            <a:r>
              <a:rPr lang="sv-SE" dirty="0"/>
              <a:t>Print() används för att göra en output till din konsol</a:t>
            </a:r>
          </a:p>
          <a:p>
            <a:r>
              <a:rPr lang="sv-SE" dirty="0"/>
              <a:t>Kan används för att </a:t>
            </a:r>
            <a:r>
              <a:rPr lang="sv-SE" dirty="0" err="1"/>
              <a:t>debugga</a:t>
            </a:r>
            <a:r>
              <a:rPr lang="sv-SE" dirty="0"/>
              <a:t> något som du tycker beter sig konstigt i din kod</a:t>
            </a:r>
          </a:p>
          <a:p>
            <a:r>
              <a:rPr lang="sv-SE" dirty="0"/>
              <a:t>Strängar skrivs med enkel (’) eller </a:t>
            </a:r>
            <a:r>
              <a:rPr lang="sv-SE" dirty="0" err="1"/>
              <a:t>dubbelfnuttar</a:t>
            </a:r>
            <a:r>
              <a:rPr lang="sv-SE" dirty="0"/>
              <a:t> (”) – måste användas tillsammans</a:t>
            </a:r>
          </a:p>
          <a:p>
            <a:r>
              <a:rPr lang="sv-SE" dirty="0"/>
              <a:t>Det går att kombinera </a:t>
            </a:r>
            <a:r>
              <a:rPr lang="sv-SE" dirty="0" err="1"/>
              <a:t>integers</a:t>
            </a:r>
            <a:r>
              <a:rPr lang="sv-SE" dirty="0"/>
              <a:t> med floats i en sträng</a:t>
            </a:r>
          </a:p>
          <a:p>
            <a:endParaRPr lang="sv-SE" dirty="0"/>
          </a:p>
        </p:txBody>
      </p:sp>
    </p:spTree>
    <p:extLst>
      <p:ext uri="{BB962C8B-B14F-4D97-AF65-F5344CB8AC3E}">
        <p14:creationId xmlns:p14="http://schemas.microsoft.com/office/powerpoint/2010/main" val="129961379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27000"/>
            <a:lum/>
          </a:blip>
          <a:srcRect/>
          <a:stretch>
            <a:fillRect t="-33000" b="-33000"/>
          </a:stretch>
        </a:blipFill>
        <a:effectLst/>
      </p:bgPr>
    </p:bg>
    <p:spTree>
      <p:nvGrpSpPr>
        <p:cNvPr id="1" name="Shape 100"/>
        <p:cNvGrpSpPr/>
        <p:nvPr/>
      </p:nvGrpSpPr>
      <p:grpSpPr>
        <a:xfrm>
          <a:off x="0" y="0"/>
          <a:ext cx="0" cy="0"/>
          <a:chOff x="0" y="0"/>
          <a:chExt cx="0" cy="0"/>
        </a:xfrm>
      </p:grpSpPr>
      <p:pic>
        <p:nvPicPr>
          <p:cNvPr id="5" name="Bildobjekt 4">
            <a:extLst>
              <a:ext uri="{FF2B5EF4-FFF2-40B4-BE49-F238E27FC236}">
                <a16:creationId xmlns:a16="http://schemas.microsoft.com/office/drawing/2014/main" id="{08A9FDC6-BEE6-4B8C-BF31-08D315BDB6D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53667" y="6176963"/>
            <a:ext cx="3390694" cy="389096"/>
          </a:xfrm>
          <a:prstGeom prst="rect">
            <a:avLst/>
          </a:prstGeom>
        </p:spPr>
      </p:pic>
      <p:sp>
        <p:nvSpPr>
          <p:cNvPr id="3" name="Platshållare för text 2">
            <a:extLst>
              <a:ext uri="{FF2B5EF4-FFF2-40B4-BE49-F238E27FC236}">
                <a16:creationId xmlns:a16="http://schemas.microsoft.com/office/drawing/2014/main" id="{4A3AC957-E6C4-4E7C-81A7-3BF8099B1A8E}"/>
              </a:ext>
            </a:extLst>
          </p:cNvPr>
          <p:cNvSpPr>
            <a:spLocks noGrp="1"/>
          </p:cNvSpPr>
          <p:nvPr>
            <p:ph type="body" idx="1"/>
          </p:nvPr>
        </p:nvSpPr>
        <p:spPr/>
        <p:txBody>
          <a:bodyPr vert="horz" lIns="91440" tIns="45720" rIns="91440" bIns="45720" rtlCol="0">
            <a:normAutofit/>
          </a:bodyPr>
          <a:lstStyle/>
          <a:p>
            <a:pPr marL="228600" indent="-228600">
              <a:spcBef>
                <a:spcPts val="1000"/>
              </a:spcBef>
              <a:buChar char="•"/>
            </a:pPr>
            <a:r>
              <a:rPr lang="sv-SE" dirty="0" err="1"/>
              <a:t>Python</a:t>
            </a:r>
            <a:r>
              <a:rPr lang="sv-SE" dirty="0"/>
              <a:t> har inget kommando för att ange en variabel</a:t>
            </a:r>
          </a:p>
          <a:p>
            <a:pPr marL="228600" indent="-228600">
              <a:spcBef>
                <a:spcPts val="1000"/>
              </a:spcBef>
              <a:buChar char="•"/>
            </a:pPr>
            <a:r>
              <a:rPr lang="sv-SE" dirty="0"/>
              <a:t>En </a:t>
            </a:r>
            <a:r>
              <a:rPr lang="sv-SE" dirty="0" err="1"/>
              <a:t>varibel</a:t>
            </a:r>
            <a:r>
              <a:rPr lang="sv-SE" dirty="0"/>
              <a:t> skapas när du anger ett värde till variabeln </a:t>
            </a:r>
          </a:p>
          <a:p>
            <a:pPr marL="228600" indent="-228600">
              <a:spcBef>
                <a:spcPts val="1000"/>
              </a:spcBef>
              <a:buChar char="•"/>
            </a:pPr>
            <a:r>
              <a:rPr lang="sv-SE" dirty="0"/>
              <a:t>Varje variabel i </a:t>
            </a:r>
            <a:r>
              <a:rPr lang="sv-SE" dirty="0" err="1"/>
              <a:t>Python</a:t>
            </a:r>
            <a:r>
              <a:rPr lang="sv-SE" dirty="0"/>
              <a:t> är ett objekt</a:t>
            </a:r>
          </a:p>
          <a:p>
            <a:pPr marL="228600" indent="-228600">
              <a:spcBef>
                <a:spcPts val="1000"/>
              </a:spcBef>
              <a:buChar char="•"/>
            </a:pPr>
            <a:endParaRPr lang="sv-SE" dirty="0"/>
          </a:p>
          <a:p>
            <a:pPr marL="228600" indent="-228600">
              <a:spcBef>
                <a:spcPts val="1000"/>
              </a:spcBef>
              <a:buChar char="•"/>
            </a:pPr>
            <a:endParaRPr lang="sv-SE" dirty="0"/>
          </a:p>
          <a:p>
            <a:pPr marL="228600" indent="-228600">
              <a:spcBef>
                <a:spcPts val="1000"/>
              </a:spcBef>
              <a:buChar char="•"/>
            </a:pPr>
            <a:endParaRPr lang="sv-SE" dirty="0"/>
          </a:p>
          <a:p>
            <a:pPr marL="228600" indent="-228600">
              <a:spcBef>
                <a:spcPts val="1000"/>
              </a:spcBef>
              <a:buChar char="•"/>
            </a:pPr>
            <a:endParaRPr lang="sv-SE" dirty="0"/>
          </a:p>
        </p:txBody>
      </p:sp>
      <p:sp>
        <p:nvSpPr>
          <p:cNvPr id="6" name="Rubrik 5">
            <a:extLst>
              <a:ext uri="{FF2B5EF4-FFF2-40B4-BE49-F238E27FC236}">
                <a16:creationId xmlns:a16="http://schemas.microsoft.com/office/drawing/2014/main" id="{BBB8657D-E1BA-485D-8EFE-F16231DD5168}"/>
              </a:ext>
            </a:extLst>
          </p:cNvPr>
          <p:cNvSpPr>
            <a:spLocks noGrp="1"/>
          </p:cNvSpPr>
          <p:nvPr>
            <p:ph type="title"/>
          </p:nvPr>
        </p:nvSpPr>
        <p:spPr/>
        <p:txBody>
          <a:bodyPr>
            <a:normAutofit fontScale="90000"/>
          </a:bodyPr>
          <a:lstStyle/>
          <a:p>
            <a:r>
              <a:rPr lang="sv-SE" dirty="0"/>
              <a:t>Variabler – vad är det?</a:t>
            </a:r>
          </a:p>
        </p:txBody>
      </p:sp>
    </p:spTree>
    <p:extLst>
      <p:ext uri="{BB962C8B-B14F-4D97-AF65-F5344CB8AC3E}">
        <p14:creationId xmlns:p14="http://schemas.microsoft.com/office/powerpoint/2010/main" val="30914232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
            <a:lum/>
          </a:blip>
          <a:srcRect/>
          <a:stretch>
            <a:fillRect t="-9000" b="-9000"/>
          </a:stretch>
        </a:blipFill>
        <a:effectLst/>
      </p:bgPr>
    </p:bg>
    <p:spTree>
      <p:nvGrpSpPr>
        <p:cNvPr id="1" name=""/>
        <p:cNvGrpSpPr/>
        <p:nvPr/>
      </p:nvGrpSpPr>
      <p:grpSpPr>
        <a:xfrm>
          <a:off x="0" y="0"/>
          <a:ext cx="0" cy="0"/>
          <a:chOff x="0" y="0"/>
          <a:chExt cx="0" cy="0"/>
        </a:xfrm>
      </p:grpSpPr>
      <p:pic>
        <p:nvPicPr>
          <p:cNvPr id="5" name="Bildobjekt 4">
            <a:extLst>
              <a:ext uri="{FF2B5EF4-FFF2-40B4-BE49-F238E27FC236}">
                <a16:creationId xmlns:a16="http://schemas.microsoft.com/office/drawing/2014/main" id="{E1067760-23C9-48F9-A4D5-B9197144D8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53667" y="6176963"/>
            <a:ext cx="3390694" cy="389096"/>
          </a:xfrm>
          <a:prstGeom prst="rect">
            <a:avLst/>
          </a:prstGeom>
        </p:spPr>
      </p:pic>
      <p:sp>
        <p:nvSpPr>
          <p:cNvPr id="8" name="Rubrik 7">
            <a:extLst>
              <a:ext uri="{FF2B5EF4-FFF2-40B4-BE49-F238E27FC236}">
                <a16:creationId xmlns:a16="http://schemas.microsoft.com/office/drawing/2014/main" id="{603BA92C-BC53-4D50-B50B-E6B2237AA683}"/>
              </a:ext>
            </a:extLst>
          </p:cNvPr>
          <p:cNvSpPr>
            <a:spLocks noGrp="1"/>
          </p:cNvSpPr>
          <p:nvPr>
            <p:ph type="title"/>
          </p:nvPr>
        </p:nvSpPr>
        <p:spPr/>
        <p:txBody>
          <a:bodyPr>
            <a:normAutofit fontScale="90000"/>
          </a:bodyPr>
          <a:lstStyle/>
          <a:p>
            <a:r>
              <a:rPr lang="sv-SE" dirty="0"/>
              <a:t>Kodexempel</a:t>
            </a:r>
          </a:p>
        </p:txBody>
      </p:sp>
      <p:sp>
        <p:nvSpPr>
          <p:cNvPr id="7" name="Platshållare för innehåll 2">
            <a:extLst>
              <a:ext uri="{FF2B5EF4-FFF2-40B4-BE49-F238E27FC236}">
                <a16:creationId xmlns:a16="http://schemas.microsoft.com/office/drawing/2014/main" id="{196DF7C3-D3D9-4801-A7C5-020E1BB31522}"/>
              </a:ext>
            </a:extLst>
          </p:cNvPr>
          <p:cNvSpPr>
            <a:spLocks noGrp="1"/>
          </p:cNvSpPr>
          <p:nvPr>
            <p:ph type="body" idx="1"/>
          </p:nvPr>
        </p:nvSpPr>
        <p:spPr/>
        <p:txBody>
          <a:bodyPr spcFirstLastPara="1" vert="horz" wrap="square" lIns="91440" tIns="45720" rIns="91440" bIns="45720" rtlCol="0" anchor="t" anchorCtr="0">
            <a:normAutofit/>
          </a:bodyPr>
          <a:lstStyle/>
          <a:p>
            <a:pPr lvl="1">
              <a:buFont typeface="Arial" panose="020B0604020202020204" pitchFamily="34" charset="0"/>
              <a:buChar char="•"/>
            </a:pPr>
            <a:r>
              <a:rPr lang="sv-SE" dirty="0">
                <a:sym typeface="Wingdings" panose="05000000000000000000" pitchFamily="2" charset="2"/>
              </a:rPr>
              <a:t>Hur kan vi skriva ut en variabel i vår terminal?</a:t>
            </a:r>
          </a:p>
          <a:p>
            <a:pPr lvl="1"/>
            <a:endParaRPr lang="sv-SE" dirty="0"/>
          </a:p>
        </p:txBody>
      </p:sp>
    </p:spTree>
    <p:extLst>
      <p:ext uri="{BB962C8B-B14F-4D97-AF65-F5344CB8AC3E}">
        <p14:creationId xmlns:p14="http://schemas.microsoft.com/office/powerpoint/2010/main" val="356734415"/>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000"/>
            <a:lum/>
          </a:blip>
          <a:srcRect/>
          <a:stretch>
            <a:fillRect t="-9000" b="-9000"/>
          </a:stretch>
        </a:blipFill>
        <a:effectLst/>
      </p:bgPr>
    </p:bg>
    <p:spTree>
      <p:nvGrpSpPr>
        <p:cNvPr id="1" name=""/>
        <p:cNvGrpSpPr/>
        <p:nvPr/>
      </p:nvGrpSpPr>
      <p:grpSpPr>
        <a:xfrm>
          <a:off x="0" y="0"/>
          <a:ext cx="0" cy="0"/>
          <a:chOff x="0" y="0"/>
          <a:chExt cx="0" cy="0"/>
        </a:xfrm>
      </p:grpSpPr>
      <p:pic>
        <p:nvPicPr>
          <p:cNvPr id="5" name="Bildobjekt 4">
            <a:extLst>
              <a:ext uri="{FF2B5EF4-FFF2-40B4-BE49-F238E27FC236}">
                <a16:creationId xmlns:a16="http://schemas.microsoft.com/office/drawing/2014/main" id="{E1067760-23C9-48F9-A4D5-B9197144D8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53667" y="6176963"/>
            <a:ext cx="3390694" cy="389096"/>
          </a:xfrm>
          <a:prstGeom prst="rect">
            <a:avLst/>
          </a:prstGeom>
        </p:spPr>
      </p:pic>
      <p:sp>
        <p:nvSpPr>
          <p:cNvPr id="8" name="Rubrik 7">
            <a:extLst>
              <a:ext uri="{FF2B5EF4-FFF2-40B4-BE49-F238E27FC236}">
                <a16:creationId xmlns:a16="http://schemas.microsoft.com/office/drawing/2014/main" id="{603BA92C-BC53-4D50-B50B-E6B2237AA683}"/>
              </a:ext>
            </a:extLst>
          </p:cNvPr>
          <p:cNvSpPr>
            <a:spLocks noGrp="1"/>
          </p:cNvSpPr>
          <p:nvPr>
            <p:ph type="title"/>
          </p:nvPr>
        </p:nvSpPr>
        <p:spPr/>
        <p:txBody>
          <a:bodyPr>
            <a:normAutofit fontScale="90000"/>
          </a:bodyPr>
          <a:lstStyle/>
          <a:p>
            <a:r>
              <a:rPr lang="sv-SE" dirty="0"/>
              <a:t>Vad är en loop?</a:t>
            </a:r>
          </a:p>
        </p:txBody>
      </p:sp>
      <p:sp>
        <p:nvSpPr>
          <p:cNvPr id="7" name="Platshållare för innehåll 2">
            <a:extLst>
              <a:ext uri="{FF2B5EF4-FFF2-40B4-BE49-F238E27FC236}">
                <a16:creationId xmlns:a16="http://schemas.microsoft.com/office/drawing/2014/main" id="{196DF7C3-D3D9-4801-A7C5-020E1BB31522}"/>
              </a:ext>
            </a:extLst>
          </p:cNvPr>
          <p:cNvSpPr>
            <a:spLocks noGrp="1"/>
          </p:cNvSpPr>
          <p:nvPr>
            <p:ph type="body" idx="1"/>
          </p:nvPr>
        </p:nvSpPr>
        <p:spPr/>
        <p:txBody>
          <a:bodyPr spcFirstLastPara="1" vert="horz" wrap="square" lIns="91440" tIns="45720" rIns="91440" bIns="45720" rtlCol="0" anchor="t" anchorCtr="0">
            <a:normAutofit/>
          </a:bodyPr>
          <a:lstStyle/>
          <a:p>
            <a:pPr marL="457200" indent="-457200">
              <a:spcBef>
                <a:spcPts val="1000"/>
              </a:spcBef>
            </a:pPr>
            <a:r>
              <a:rPr lang="sv-SE" dirty="0"/>
              <a:t>En loop innebär att något görs om och om igen – vi upprepar samma kod många gånger</a:t>
            </a:r>
          </a:p>
          <a:p>
            <a:pPr marL="457200" indent="-457200">
              <a:spcBef>
                <a:spcPts val="1000"/>
              </a:spcBef>
            </a:pPr>
            <a:r>
              <a:rPr lang="sv-SE" dirty="0">
                <a:sym typeface="Wingdings" panose="05000000000000000000" pitchFamily="2" charset="2"/>
              </a:rPr>
              <a:t>Vi måste berätta hur många gånger en loop ska göras eller när den ska sluta</a:t>
            </a:r>
          </a:p>
          <a:p>
            <a:pPr marL="457200" indent="-457200">
              <a:spcBef>
                <a:spcPts val="1000"/>
              </a:spcBef>
            </a:pPr>
            <a:r>
              <a:rPr lang="sv-SE" dirty="0">
                <a:sym typeface="Wingdings" panose="05000000000000000000" pitchFamily="2" charset="2"/>
              </a:rPr>
              <a:t>Dom vanligaste looparna är for-loop och </a:t>
            </a:r>
            <a:r>
              <a:rPr lang="sv-SE" dirty="0" err="1">
                <a:sym typeface="Wingdings" panose="05000000000000000000" pitchFamily="2" charset="2"/>
              </a:rPr>
              <a:t>while</a:t>
            </a:r>
            <a:r>
              <a:rPr lang="sv-SE" dirty="0">
                <a:sym typeface="Wingdings" panose="05000000000000000000" pitchFamily="2" charset="2"/>
              </a:rPr>
              <a:t>-loop</a:t>
            </a:r>
          </a:p>
          <a:p>
            <a:pPr marL="0" indent="0">
              <a:spcBef>
                <a:spcPts val="1000"/>
              </a:spcBef>
              <a:buNone/>
            </a:pPr>
            <a:endParaRPr lang="sv-SE" dirty="0">
              <a:sym typeface="Wingdings" panose="05000000000000000000" pitchFamily="2" charset="2"/>
            </a:endParaRPr>
          </a:p>
          <a:p>
            <a:pPr lvl="1"/>
            <a:endParaRPr lang="sv-SE" dirty="0">
              <a:sym typeface="Wingdings" panose="05000000000000000000" pitchFamily="2" charset="2"/>
            </a:endParaRPr>
          </a:p>
          <a:p>
            <a:pPr lvl="1"/>
            <a:endParaRPr lang="sv-SE" dirty="0"/>
          </a:p>
        </p:txBody>
      </p:sp>
      <p:pic>
        <p:nvPicPr>
          <p:cNvPr id="3" name="Bild 2" descr="Upprepa">
            <a:extLst>
              <a:ext uri="{FF2B5EF4-FFF2-40B4-BE49-F238E27FC236}">
                <a16:creationId xmlns:a16="http://schemas.microsoft.com/office/drawing/2014/main" id="{22D12DFB-F64A-4338-B2F3-F0EDEC7AD4A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80453" y="3828868"/>
            <a:ext cx="1609991" cy="1609991"/>
          </a:xfrm>
          <a:prstGeom prst="rect">
            <a:avLst/>
          </a:prstGeom>
        </p:spPr>
      </p:pic>
    </p:spTree>
    <p:extLst>
      <p:ext uri="{BB962C8B-B14F-4D97-AF65-F5344CB8AC3E}">
        <p14:creationId xmlns:p14="http://schemas.microsoft.com/office/powerpoint/2010/main" val="227092188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8" presetClass="emph" presetSubtype="0" fill="hold" nodeType="clickEffect">
                                  <p:stCondLst>
                                    <p:cond delay="0"/>
                                  </p:stCondLst>
                                  <p:childTnLst>
                                    <p:animRot by="21600000">
                                      <p:cBhvr>
                                        <p:cTn id="18" dur="2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6000"/>
            <a:lum/>
          </a:blip>
          <a:srcRect/>
          <a:stretch>
            <a:fillRect t="-9000" b="-9000"/>
          </a:stretch>
        </a:blipFill>
        <a:effectLst/>
      </p:bgPr>
    </p:bg>
    <p:spTree>
      <p:nvGrpSpPr>
        <p:cNvPr id="1" name=""/>
        <p:cNvGrpSpPr/>
        <p:nvPr/>
      </p:nvGrpSpPr>
      <p:grpSpPr>
        <a:xfrm>
          <a:off x="0" y="0"/>
          <a:ext cx="0" cy="0"/>
          <a:chOff x="0" y="0"/>
          <a:chExt cx="0" cy="0"/>
        </a:xfrm>
      </p:grpSpPr>
      <p:sp>
        <p:nvSpPr>
          <p:cNvPr id="7" name="Rubrik 6">
            <a:extLst>
              <a:ext uri="{FF2B5EF4-FFF2-40B4-BE49-F238E27FC236}">
                <a16:creationId xmlns:a16="http://schemas.microsoft.com/office/drawing/2014/main" id="{20BC4050-002E-4BA5-B33F-9F11F0E7AAD5}"/>
              </a:ext>
            </a:extLst>
          </p:cNvPr>
          <p:cNvSpPr>
            <a:spLocks noGrp="1"/>
          </p:cNvSpPr>
          <p:nvPr>
            <p:ph type="title"/>
          </p:nvPr>
        </p:nvSpPr>
        <p:spPr/>
        <p:txBody>
          <a:bodyPr>
            <a:normAutofit fontScale="90000"/>
          </a:bodyPr>
          <a:lstStyle/>
          <a:p>
            <a:r>
              <a:rPr lang="sv-SE" dirty="0" err="1"/>
              <a:t>While</a:t>
            </a:r>
            <a:r>
              <a:rPr lang="sv-SE" dirty="0"/>
              <a:t> loop</a:t>
            </a:r>
          </a:p>
        </p:txBody>
      </p:sp>
      <p:sp>
        <p:nvSpPr>
          <p:cNvPr id="5" name="Platshållare för text 4">
            <a:extLst>
              <a:ext uri="{FF2B5EF4-FFF2-40B4-BE49-F238E27FC236}">
                <a16:creationId xmlns:a16="http://schemas.microsoft.com/office/drawing/2014/main" id="{01DC1E04-E378-43E7-91AB-FCDC012B3344}"/>
              </a:ext>
            </a:extLst>
          </p:cNvPr>
          <p:cNvSpPr>
            <a:spLocks noGrp="1"/>
          </p:cNvSpPr>
          <p:nvPr>
            <p:ph type="body" idx="1"/>
          </p:nvPr>
        </p:nvSpPr>
        <p:spPr/>
        <p:txBody>
          <a:bodyPr/>
          <a:lstStyle/>
          <a:p>
            <a:pPr marL="152396" indent="0">
              <a:buNone/>
            </a:pPr>
            <a:r>
              <a:rPr lang="sv-SE" dirty="0"/>
              <a:t>”När något är på ett visst sätt så kör vår kod”</a:t>
            </a:r>
          </a:p>
          <a:p>
            <a:r>
              <a:rPr lang="sv-SE" dirty="0"/>
              <a:t>Används oftast när vi har ett förbestämt slut på vår loop</a:t>
            </a:r>
          </a:p>
          <a:p>
            <a:endParaRPr lang="sv-SE" dirty="0"/>
          </a:p>
          <a:p>
            <a:r>
              <a:rPr lang="sv-SE" dirty="0"/>
              <a:t>Kodexempel – vi använder oss av en </a:t>
            </a:r>
            <a:r>
              <a:rPr lang="sv-SE" dirty="0" err="1"/>
              <a:t>while</a:t>
            </a:r>
            <a:r>
              <a:rPr lang="sv-SE" dirty="0"/>
              <a:t> loop för att kontrollera när en person blir tonåring</a:t>
            </a:r>
          </a:p>
          <a:p>
            <a:pPr marL="152396" indent="0">
              <a:buNone/>
            </a:pPr>
            <a:endParaRPr lang="sv-SE" dirty="0"/>
          </a:p>
        </p:txBody>
      </p:sp>
    </p:spTree>
    <p:extLst>
      <p:ext uri="{BB962C8B-B14F-4D97-AF65-F5344CB8AC3E}">
        <p14:creationId xmlns:p14="http://schemas.microsoft.com/office/powerpoint/2010/main" val="100669573"/>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8000"/>
            <a:lum/>
          </a:blip>
          <a:srcRect/>
          <a:stretch>
            <a:fillRect t="-9000" b="-9000"/>
          </a:stretch>
        </a:blipFill>
        <a:effectLst/>
      </p:bgPr>
    </p:bg>
    <p:spTree>
      <p:nvGrpSpPr>
        <p:cNvPr id="1" name="Shape 130"/>
        <p:cNvGrpSpPr/>
        <p:nvPr/>
      </p:nvGrpSpPr>
      <p:grpSpPr>
        <a:xfrm>
          <a:off x="0" y="0"/>
          <a:ext cx="0" cy="0"/>
          <a:chOff x="0" y="0"/>
          <a:chExt cx="0" cy="0"/>
        </a:xfrm>
      </p:grpSpPr>
      <p:pic>
        <p:nvPicPr>
          <p:cNvPr id="5" name="Bildobjekt 4">
            <a:extLst>
              <a:ext uri="{FF2B5EF4-FFF2-40B4-BE49-F238E27FC236}">
                <a16:creationId xmlns:a16="http://schemas.microsoft.com/office/drawing/2014/main" id="{3E390676-251C-4E34-988F-2EF9817755B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53667" y="6176963"/>
            <a:ext cx="3390694" cy="389096"/>
          </a:xfrm>
          <a:prstGeom prst="rect">
            <a:avLst/>
          </a:prstGeom>
        </p:spPr>
      </p:pic>
      <p:sp>
        <p:nvSpPr>
          <p:cNvPr id="3" name="Platshållare för text 2">
            <a:extLst>
              <a:ext uri="{FF2B5EF4-FFF2-40B4-BE49-F238E27FC236}">
                <a16:creationId xmlns:a16="http://schemas.microsoft.com/office/drawing/2014/main" id="{FFAB81C0-445A-4B44-8B93-43F079CF0B6B}"/>
              </a:ext>
            </a:extLst>
          </p:cNvPr>
          <p:cNvSpPr>
            <a:spLocks noGrp="1"/>
          </p:cNvSpPr>
          <p:nvPr>
            <p:ph type="body" idx="1"/>
          </p:nvPr>
        </p:nvSpPr>
        <p:spPr>
          <a:xfrm>
            <a:off x="415599" y="1166996"/>
            <a:ext cx="11693885" cy="5536919"/>
          </a:xfrm>
        </p:spPr>
        <p:txBody>
          <a:bodyPr>
            <a:normAutofit/>
          </a:bodyPr>
          <a:lstStyle/>
          <a:p>
            <a:pPr>
              <a:lnSpc>
                <a:spcPct val="120000"/>
              </a:lnSpc>
            </a:pPr>
            <a:r>
              <a:rPr lang="sv-SE" dirty="0"/>
              <a:t>Tanken med for loopen är att vi ska iterera igenom något, ofta en sekvens</a:t>
            </a:r>
          </a:p>
          <a:p>
            <a:pPr>
              <a:lnSpc>
                <a:spcPct val="120000"/>
              </a:lnSpc>
            </a:pPr>
            <a:r>
              <a:rPr lang="sv-SE" dirty="0"/>
              <a:t>En </a:t>
            </a:r>
            <a:r>
              <a:rPr lang="sv-SE" dirty="0" err="1"/>
              <a:t>iterator</a:t>
            </a:r>
            <a:r>
              <a:rPr lang="sv-SE" dirty="0"/>
              <a:t> är ett objekt som innehåller värden som går att räkna</a:t>
            </a:r>
          </a:p>
          <a:p>
            <a:pPr>
              <a:lnSpc>
                <a:spcPct val="120000"/>
              </a:lnSpc>
            </a:pPr>
            <a:endParaRPr lang="sv-SE" dirty="0"/>
          </a:p>
          <a:p>
            <a:pPr>
              <a:lnSpc>
                <a:spcPct val="120000"/>
              </a:lnSpc>
            </a:pPr>
            <a:r>
              <a:rPr lang="sv-SE" dirty="0"/>
              <a:t>Kodexempel – Hur skriver vi ut varje värde i en lista med våra kunder?</a:t>
            </a:r>
          </a:p>
          <a:p>
            <a:pPr>
              <a:lnSpc>
                <a:spcPct val="120000"/>
              </a:lnSpc>
            </a:pPr>
            <a:endParaRPr lang="sv-SE" dirty="0"/>
          </a:p>
        </p:txBody>
      </p:sp>
      <p:sp>
        <p:nvSpPr>
          <p:cNvPr id="6" name="Rubrik 5">
            <a:extLst>
              <a:ext uri="{FF2B5EF4-FFF2-40B4-BE49-F238E27FC236}">
                <a16:creationId xmlns:a16="http://schemas.microsoft.com/office/drawing/2014/main" id="{9103F124-B279-47BE-9527-055FC289EDBA}"/>
              </a:ext>
            </a:extLst>
          </p:cNvPr>
          <p:cNvSpPr>
            <a:spLocks noGrp="1"/>
          </p:cNvSpPr>
          <p:nvPr>
            <p:ph type="title"/>
          </p:nvPr>
        </p:nvSpPr>
        <p:spPr/>
        <p:txBody>
          <a:bodyPr>
            <a:normAutofit fontScale="90000"/>
          </a:bodyPr>
          <a:lstStyle/>
          <a:p>
            <a:r>
              <a:rPr lang="sv-SE" dirty="0"/>
              <a:t>For loop</a:t>
            </a:r>
          </a:p>
        </p:txBody>
      </p:sp>
    </p:spTree>
    <p:extLst>
      <p:ext uri="{BB962C8B-B14F-4D97-AF65-F5344CB8AC3E}">
        <p14:creationId xmlns:p14="http://schemas.microsoft.com/office/powerpoint/2010/main" val="1005759052"/>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7000"/>
            <a:lum/>
          </a:blip>
          <a:srcRect/>
          <a:stretch>
            <a:fillRect t="-33000" b="-33000"/>
          </a:stretch>
        </a:blipFill>
        <a:effectLst/>
      </p:bgPr>
    </p:bg>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a:t>Lektionstillfällets mål och metod</a:t>
            </a:r>
          </a:p>
        </p:txBody>
      </p:sp>
      <p:sp>
        <p:nvSpPr>
          <p:cNvPr id="3" name="Platshållare för innehåll 2"/>
          <p:cNvSpPr>
            <a:spLocks noGrp="1"/>
          </p:cNvSpPr>
          <p:nvPr>
            <p:ph idx="1"/>
          </p:nvPr>
        </p:nvSpPr>
        <p:spPr/>
        <p:txBody>
          <a:bodyPr>
            <a:normAutofit lnSpcReduction="10000"/>
          </a:bodyPr>
          <a:lstStyle/>
          <a:p>
            <a:pPr marL="0" indent="0">
              <a:buNone/>
            </a:pPr>
            <a:r>
              <a:rPr lang="sv-SE" b="1" dirty="0"/>
              <a:t>Mål med lektionen:</a:t>
            </a:r>
          </a:p>
          <a:p>
            <a:r>
              <a:rPr lang="sv-SE" dirty="0"/>
              <a:t>Få en bättre grund för objektorienterad programmering</a:t>
            </a:r>
          </a:p>
          <a:p>
            <a:r>
              <a:rPr lang="sv-SE" dirty="0"/>
              <a:t>Få en djupare grund i </a:t>
            </a:r>
            <a:r>
              <a:rPr lang="sv-SE" dirty="0" err="1"/>
              <a:t>Python</a:t>
            </a:r>
            <a:endParaRPr lang="sv-SE" dirty="0"/>
          </a:p>
          <a:p>
            <a:pPr marL="0" indent="0">
              <a:buNone/>
            </a:pPr>
            <a:endParaRPr lang="sv-SE" dirty="0"/>
          </a:p>
          <a:p>
            <a:pPr marL="0" indent="0">
              <a:buNone/>
            </a:pPr>
            <a:r>
              <a:rPr lang="sv-SE" b="1" dirty="0"/>
              <a:t>Lektionens arbetsmetoder:</a:t>
            </a:r>
          </a:p>
          <a:p>
            <a:r>
              <a:rPr lang="sv-SE" dirty="0"/>
              <a:t>Föreläsning</a:t>
            </a:r>
          </a:p>
          <a:p>
            <a:r>
              <a:rPr lang="sv-SE" dirty="0"/>
              <a:t>Exempelkod</a:t>
            </a:r>
          </a:p>
          <a:p>
            <a:r>
              <a:rPr lang="sv-SE" dirty="0"/>
              <a:t>Övningar</a:t>
            </a:r>
          </a:p>
          <a:p>
            <a:r>
              <a:rPr lang="sv-SE" dirty="0"/>
              <a:t>Diskussion</a:t>
            </a:r>
          </a:p>
          <a:p>
            <a:pPr marL="0" indent="0">
              <a:buNone/>
            </a:pPr>
            <a:endParaRPr lang="sv-SE" dirty="0"/>
          </a:p>
        </p:txBody>
      </p:sp>
      <p:pic>
        <p:nvPicPr>
          <p:cNvPr id="5" name="Bildobjekt 4">
            <a:extLst>
              <a:ext uri="{FF2B5EF4-FFF2-40B4-BE49-F238E27FC236}">
                <a16:creationId xmlns:a16="http://schemas.microsoft.com/office/drawing/2014/main" id="{E3EEEDDE-5DFB-4B0D-81D0-EFE7216C63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53667" y="6176963"/>
            <a:ext cx="3390694" cy="389096"/>
          </a:xfrm>
          <a:prstGeom prst="rect">
            <a:avLst/>
          </a:prstGeom>
        </p:spPr>
      </p:pic>
    </p:spTree>
    <p:extLst>
      <p:ext uri="{BB962C8B-B14F-4D97-AF65-F5344CB8AC3E}">
        <p14:creationId xmlns:p14="http://schemas.microsoft.com/office/powerpoint/2010/main" val="377328030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
            <a:lum/>
          </a:blip>
          <a:srcRect/>
          <a:stretch>
            <a:fillRect t="-10000" b="-10000"/>
          </a:stretch>
        </a:blipFill>
        <a:effectLst/>
      </p:bgPr>
    </p:bg>
    <p:spTree>
      <p:nvGrpSpPr>
        <p:cNvPr id="1" name=""/>
        <p:cNvGrpSpPr/>
        <p:nvPr/>
      </p:nvGrpSpPr>
      <p:grpSpPr>
        <a:xfrm>
          <a:off x="0" y="0"/>
          <a:ext cx="0" cy="0"/>
          <a:chOff x="0" y="0"/>
          <a:chExt cx="0" cy="0"/>
        </a:xfrm>
      </p:grpSpPr>
      <p:pic>
        <p:nvPicPr>
          <p:cNvPr id="5" name="Bildobjekt 4">
            <a:extLst>
              <a:ext uri="{FF2B5EF4-FFF2-40B4-BE49-F238E27FC236}">
                <a16:creationId xmlns:a16="http://schemas.microsoft.com/office/drawing/2014/main" id="{E1067760-23C9-48F9-A4D5-B9197144D8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53667" y="6176963"/>
            <a:ext cx="3390694" cy="389096"/>
          </a:xfrm>
          <a:prstGeom prst="rect">
            <a:avLst/>
          </a:prstGeom>
        </p:spPr>
      </p:pic>
      <p:sp>
        <p:nvSpPr>
          <p:cNvPr id="8" name="Rubrik 7">
            <a:extLst>
              <a:ext uri="{FF2B5EF4-FFF2-40B4-BE49-F238E27FC236}">
                <a16:creationId xmlns:a16="http://schemas.microsoft.com/office/drawing/2014/main" id="{603BA92C-BC53-4D50-B50B-E6B2237AA683}"/>
              </a:ext>
            </a:extLst>
          </p:cNvPr>
          <p:cNvSpPr>
            <a:spLocks noGrp="1"/>
          </p:cNvSpPr>
          <p:nvPr>
            <p:ph type="title"/>
          </p:nvPr>
        </p:nvSpPr>
        <p:spPr/>
        <p:txBody>
          <a:bodyPr>
            <a:normAutofit/>
          </a:bodyPr>
          <a:lstStyle/>
          <a:p>
            <a:r>
              <a:rPr lang="sv-SE" dirty="0"/>
              <a:t>Hur fungerar en If-sats och vad är det?</a:t>
            </a:r>
          </a:p>
        </p:txBody>
      </p:sp>
      <p:sp>
        <p:nvSpPr>
          <p:cNvPr id="2" name="Platshållare för text 1">
            <a:extLst>
              <a:ext uri="{FF2B5EF4-FFF2-40B4-BE49-F238E27FC236}">
                <a16:creationId xmlns:a16="http://schemas.microsoft.com/office/drawing/2014/main" id="{C2400BBB-8AC1-44AE-9047-D004FBE0AE54}"/>
              </a:ext>
            </a:extLst>
          </p:cNvPr>
          <p:cNvSpPr>
            <a:spLocks noGrp="1"/>
          </p:cNvSpPr>
          <p:nvPr>
            <p:ph idx="1"/>
          </p:nvPr>
        </p:nvSpPr>
        <p:spPr>
          <a:xfrm>
            <a:off x="838200" y="1825625"/>
            <a:ext cx="10462976" cy="3150530"/>
          </a:xfrm>
        </p:spPr>
        <p:txBody>
          <a:bodyPr>
            <a:normAutofit/>
          </a:bodyPr>
          <a:lstStyle/>
          <a:p>
            <a:r>
              <a:rPr lang="sv-SE" dirty="0"/>
              <a:t>En IF-sats är en av dom mest enklaste formerna av logik</a:t>
            </a:r>
          </a:p>
          <a:p>
            <a:r>
              <a:rPr lang="sv-SE" dirty="0"/>
              <a:t>En IF-sats utvärderar om något är på ett visst sätt och om det är på det sättet så kommer den köra den kod som finns i IF-satsen</a:t>
            </a:r>
          </a:p>
        </p:txBody>
      </p:sp>
    </p:spTree>
    <p:extLst>
      <p:ext uri="{BB962C8B-B14F-4D97-AF65-F5344CB8AC3E}">
        <p14:creationId xmlns:p14="http://schemas.microsoft.com/office/powerpoint/2010/main" val="525341081"/>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7000"/>
            <a:lum/>
          </a:blip>
          <a:srcRect/>
          <a:stretch>
            <a:fillRect t="-33000" b="-33000"/>
          </a:stretch>
        </a:blipFill>
        <a:effectLst/>
      </p:bgPr>
    </p:bg>
    <p:spTree>
      <p:nvGrpSpPr>
        <p:cNvPr id="1" name=""/>
        <p:cNvGrpSpPr/>
        <p:nvPr/>
      </p:nvGrpSpPr>
      <p:grpSpPr>
        <a:xfrm>
          <a:off x="0" y="0"/>
          <a:ext cx="0" cy="0"/>
          <a:chOff x="0" y="0"/>
          <a:chExt cx="0" cy="0"/>
        </a:xfrm>
      </p:grpSpPr>
      <p:pic>
        <p:nvPicPr>
          <p:cNvPr id="5" name="Bildobjekt 4">
            <a:extLst>
              <a:ext uri="{FF2B5EF4-FFF2-40B4-BE49-F238E27FC236}">
                <a16:creationId xmlns:a16="http://schemas.microsoft.com/office/drawing/2014/main" id="{E1067760-23C9-48F9-A4D5-B9197144D8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53667" y="6176963"/>
            <a:ext cx="3390694" cy="389096"/>
          </a:xfrm>
          <a:prstGeom prst="rect">
            <a:avLst/>
          </a:prstGeom>
        </p:spPr>
      </p:pic>
      <p:sp>
        <p:nvSpPr>
          <p:cNvPr id="8" name="Rubrik 7">
            <a:extLst>
              <a:ext uri="{FF2B5EF4-FFF2-40B4-BE49-F238E27FC236}">
                <a16:creationId xmlns:a16="http://schemas.microsoft.com/office/drawing/2014/main" id="{603BA92C-BC53-4D50-B50B-E6B2237AA683}"/>
              </a:ext>
            </a:extLst>
          </p:cNvPr>
          <p:cNvSpPr>
            <a:spLocks noGrp="1"/>
          </p:cNvSpPr>
          <p:nvPr>
            <p:ph type="title"/>
          </p:nvPr>
        </p:nvSpPr>
        <p:spPr/>
        <p:txBody>
          <a:bodyPr>
            <a:normAutofit fontScale="90000"/>
          </a:bodyPr>
          <a:lstStyle/>
          <a:p>
            <a:r>
              <a:rPr lang="sv-SE" dirty="0"/>
              <a:t>Kodexempel</a:t>
            </a:r>
          </a:p>
        </p:txBody>
      </p:sp>
      <p:sp>
        <p:nvSpPr>
          <p:cNvPr id="7" name="Platshållare för innehåll 2">
            <a:extLst>
              <a:ext uri="{FF2B5EF4-FFF2-40B4-BE49-F238E27FC236}">
                <a16:creationId xmlns:a16="http://schemas.microsoft.com/office/drawing/2014/main" id="{196DF7C3-D3D9-4801-A7C5-020E1BB31522}"/>
              </a:ext>
            </a:extLst>
          </p:cNvPr>
          <p:cNvSpPr>
            <a:spLocks noGrp="1"/>
          </p:cNvSpPr>
          <p:nvPr>
            <p:ph type="body" idx="1"/>
          </p:nvPr>
        </p:nvSpPr>
        <p:spPr/>
        <p:txBody>
          <a:bodyPr spcFirstLastPara="1" vert="horz" wrap="square" lIns="91440" tIns="45720" rIns="91440" bIns="45720" rtlCol="0" anchor="t" anchorCtr="0">
            <a:normAutofit/>
          </a:bodyPr>
          <a:lstStyle/>
          <a:p>
            <a:pPr marL="643462" indent="-457200"/>
            <a:r>
              <a:rPr lang="sv-SE" dirty="0"/>
              <a:t>Vi ska utvärdera om något är större än något annat, hur gör vi?</a:t>
            </a:r>
          </a:p>
          <a:p>
            <a:pPr marL="643462" indent="-457200"/>
            <a:endParaRPr lang="sv-SE" dirty="0"/>
          </a:p>
          <a:p>
            <a:pPr marL="186262" indent="0">
              <a:buNone/>
            </a:pPr>
            <a:r>
              <a:rPr lang="pl-PL" dirty="0"/>
              <a:t>x = 5</a:t>
            </a:r>
          </a:p>
          <a:p>
            <a:pPr marL="186262" indent="0">
              <a:buNone/>
            </a:pPr>
            <a:r>
              <a:rPr lang="pl-PL" dirty="0"/>
              <a:t>y = 10</a:t>
            </a:r>
          </a:p>
          <a:p>
            <a:pPr marL="186262" indent="0">
              <a:buNone/>
            </a:pPr>
            <a:endParaRPr lang="sv-SE" dirty="0"/>
          </a:p>
          <a:p>
            <a:pPr marL="643462" indent="-457200"/>
            <a:endParaRPr lang="sv-SE" dirty="0"/>
          </a:p>
          <a:p>
            <a:pPr marL="643462" indent="-457200"/>
            <a:endParaRPr lang="sv-SE" dirty="0"/>
          </a:p>
        </p:txBody>
      </p:sp>
    </p:spTree>
    <p:extLst>
      <p:ext uri="{BB962C8B-B14F-4D97-AF65-F5344CB8AC3E}">
        <p14:creationId xmlns:p14="http://schemas.microsoft.com/office/powerpoint/2010/main" val="1078703096"/>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7000"/>
            <a:lum/>
          </a:blip>
          <a:srcRect/>
          <a:stretch>
            <a:fillRect t="-33000" b="-33000"/>
          </a:stretch>
        </a:blipFill>
        <a:effectLst/>
      </p:bgPr>
    </p:bg>
    <p:spTree>
      <p:nvGrpSpPr>
        <p:cNvPr id="1" name=""/>
        <p:cNvGrpSpPr/>
        <p:nvPr/>
      </p:nvGrpSpPr>
      <p:grpSpPr>
        <a:xfrm>
          <a:off x="0" y="0"/>
          <a:ext cx="0" cy="0"/>
          <a:chOff x="0" y="0"/>
          <a:chExt cx="0" cy="0"/>
        </a:xfrm>
      </p:grpSpPr>
      <p:pic>
        <p:nvPicPr>
          <p:cNvPr id="5" name="Bildobjekt 4">
            <a:extLst>
              <a:ext uri="{FF2B5EF4-FFF2-40B4-BE49-F238E27FC236}">
                <a16:creationId xmlns:a16="http://schemas.microsoft.com/office/drawing/2014/main" id="{E1067760-23C9-48F9-A4D5-B9197144D8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53667" y="6176963"/>
            <a:ext cx="3390694" cy="389096"/>
          </a:xfrm>
          <a:prstGeom prst="rect">
            <a:avLst/>
          </a:prstGeom>
        </p:spPr>
      </p:pic>
      <p:sp>
        <p:nvSpPr>
          <p:cNvPr id="8" name="Rubrik 7">
            <a:extLst>
              <a:ext uri="{FF2B5EF4-FFF2-40B4-BE49-F238E27FC236}">
                <a16:creationId xmlns:a16="http://schemas.microsoft.com/office/drawing/2014/main" id="{603BA92C-BC53-4D50-B50B-E6B2237AA683}"/>
              </a:ext>
            </a:extLst>
          </p:cNvPr>
          <p:cNvSpPr>
            <a:spLocks noGrp="1"/>
          </p:cNvSpPr>
          <p:nvPr>
            <p:ph type="title"/>
          </p:nvPr>
        </p:nvSpPr>
        <p:spPr/>
        <p:txBody>
          <a:bodyPr>
            <a:normAutofit/>
          </a:bodyPr>
          <a:lstStyle/>
          <a:p>
            <a:r>
              <a:rPr lang="sv-SE" dirty="0"/>
              <a:t>Hur fungerar </a:t>
            </a:r>
            <a:r>
              <a:rPr lang="sv-SE" dirty="0" err="1"/>
              <a:t>if</a:t>
            </a:r>
            <a:r>
              <a:rPr lang="sv-SE" dirty="0"/>
              <a:t>..</a:t>
            </a:r>
            <a:r>
              <a:rPr lang="sv-SE" dirty="0" err="1"/>
              <a:t>else</a:t>
            </a:r>
            <a:r>
              <a:rPr lang="sv-SE" dirty="0"/>
              <a:t>?</a:t>
            </a:r>
          </a:p>
        </p:txBody>
      </p:sp>
      <p:sp>
        <p:nvSpPr>
          <p:cNvPr id="2" name="Platshållare för text 1">
            <a:extLst>
              <a:ext uri="{FF2B5EF4-FFF2-40B4-BE49-F238E27FC236}">
                <a16:creationId xmlns:a16="http://schemas.microsoft.com/office/drawing/2014/main" id="{C2400BBB-8AC1-44AE-9047-D004FBE0AE54}"/>
              </a:ext>
            </a:extLst>
          </p:cNvPr>
          <p:cNvSpPr>
            <a:spLocks noGrp="1"/>
          </p:cNvSpPr>
          <p:nvPr>
            <p:ph idx="1"/>
          </p:nvPr>
        </p:nvSpPr>
        <p:spPr>
          <a:xfrm>
            <a:off x="838200" y="1825625"/>
            <a:ext cx="10462976" cy="3150530"/>
          </a:xfrm>
        </p:spPr>
        <p:txBody>
          <a:bodyPr>
            <a:normAutofit/>
          </a:bodyPr>
          <a:lstStyle/>
          <a:p>
            <a:r>
              <a:rPr lang="sv-SE" dirty="0"/>
              <a:t>Else är skapat för att bygga på en IF-sats</a:t>
            </a:r>
          </a:p>
          <a:p>
            <a:r>
              <a:rPr lang="sv-SE" dirty="0"/>
              <a:t>”Om något är på det här sättet (IF) gör såhär, annars gör såhär (</a:t>
            </a:r>
            <a:r>
              <a:rPr lang="sv-SE" dirty="0" err="1"/>
              <a:t>else</a:t>
            </a:r>
            <a:r>
              <a:rPr lang="sv-SE" dirty="0"/>
              <a:t>)</a:t>
            </a:r>
          </a:p>
        </p:txBody>
      </p:sp>
    </p:spTree>
    <p:extLst>
      <p:ext uri="{BB962C8B-B14F-4D97-AF65-F5344CB8AC3E}">
        <p14:creationId xmlns:p14="http://schemas.microsoft.com/office/powerpoint/2010/main" val="1937445667"/>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7000"/>
            <a:lum/>
          </a:blip>
          <a:srcRect/>
          <a:stretch>
            <a:fillRect t="-33000" b="-33000"/>
          </a:stretch>
        </a:blipFill>
        <a:effectLst/>
      </p:bgPr>
    </p:bg>
    <p:spTree>
      <p:nvGrpSpPr>
        <p:cNvPr id="1" name=""/>
        <p:cNvGrpSpPr/>
        <p:nvPr/>
      </p:nvGrpSpPr>
      <p:grpSpPr>
        <a:xfrm>
          <a:off x="0" y="0"/>
          <a:ext cx="0" cy="0"/>
          <a:chOff x="0" y="0"/>
          <a:chExt cx="0" cy="0"/>
        </a:xfrm>
      </p:grpSpPr>
      <p:pic>
        <p:nvPicPr>
          <p:cNvPr id="5" name="Bildobjekt 4">
            <a:extLst>
              <a:ext uri="{FF2B5EF4-FFF2-40B4-BE49-F238E27FC236}">
                <a16:creationId xmlns:a16="http://schemas.microsoft.com/office/drawing/2014/main" id="{E1067760-23C9-48F9-A4D5-B9197144D8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53667" y="6176963"/>
            <a:ext cx="3390694" cy="389096"/>
          </a:xfrm>
          <a:prstGeom prst="rect">
            <a:avLst/>
          </a:prstGeom>
        </p:spPr>
      </p:pic>
      <p:sp>
        <p:nvSpPr>
          <p:cNvPr id="8" name="Rubrik 7">
            <a:extLst>
              <a:ext uri="{FF2B5EF4-FFF2-40B4-BE49-F238E27FC236}">
                <a16:creationId xmlns:a16="http://schemas.microsoft.com/office/drawing/2014/main" id="{603BA92C-BC53-4D50-B50B-E6B2237AA683}"/>
              </a:ext>
            </a:extLst>
          </p:cNvPr>
          <p:cNvSpPr>
            <a:spLocks noGrp="1"/>
          </p:cNvSpPr>
          <p:nvPr>
            <p:ph type="title"/>
          </p:nvPr>
        </p:nvSpPr>
        <p:spPr/>
        <p:txBody>
          <a:bodyPr>
            <a:normAutofit fontScale="90000"/>
          </a:bodyPr>
          <a:lstStyle/>
          <a:p>
            <a:r>
              <a:rPr lang="sv-SE" dirty="0"/>
              <a:t>Kodexempel</a:t>
            </a:r>
          </a:p>
        </p:txBody>
      </p:sp>
      <p:sp>
        <p:nvSpPr>
          <p:cNvPr id="7" name="Platshållare för innehåll 2">
            <a:extLst>
              <a:ext uri="{FF2B5EF4-FFF2-40B4-BE49-F238E27FC236}">
                <a16:creationId xmlns:a16="http://schemas.microsoft.com/office/drawing/2014/main" id="{196DF7C3-D3D9-4801-A7C5-020E1BB31522}"/>
              </a:ext>
            </a:extLst>
          </p:cNvPr>
          <p:cNvSpPr>
            <a:spLocks noGrp="1"/>
          </p:cNvSpPr>
          <p:nvPr>
            <p:ph type="body" idx="1"/>
          </p:nvPr>
        </p:nvSpPr>
        <p:spPr/>
        <p:txBody>
          <a:bodyPr spcFirstLastPara="1" vert="horz" wrap="square" lIns="91440" tIns="45720" rIns="91440" bIns="45720" rtlCol="0" anchor="t" anchorCtr="0">
            <a:normAutofit/>
          </a:bodyPr>
          <a:lstStyle/>
          <a:p>
            <a:pPr lvl="1"/>
            <a:endParaRPr lang="sv-SE" dirty="0">
              <a:sym typeface="Wingdings" panose="05000000000000000000" pitchFamily="2" charset="2"/>
            </a:endParaRPr>
          </a:p>
          <a:p>
            <a:pPr lvl="1"/>
            <a:endParaRPr lang="sv-SE" dirty="0"/>
          </a:p>
        </p:txBody>
      </p:sp>
      <p:sp>
        <p:nvSpPr>
          <p:cNvPr id="6" name="Platshållare för innehåll 2">
            <a:extLst>
              <a:ext uri="{FF2B5EF4-FFF2-40B4-BE49-F238E27FC236}">
                <a16:creationId xmlns:a16="http://schemas.microsoft.com/office/drawing/2014/main" id="{15964D35-3EC7-4EEE-9F16-8501502BA855}"/>
              </a:ext>
            </a:extLst>
          </p:cNvPr>
          <p:cNvSpPr txBox="1">
            <a:spLocks/>
          </p:cNvSpPr>
          <p:nvPr/>
        </p:nvSpPr>
        <p:spPr>
          <a:xfrm>
            <a:off x="568000" y="1689033"/>
            <a:ext cx="11360800" cy="4555200"/>
          </a:xfrm>
          <a:prstGeom prst="rect">
            <a:avLst/>
          </a:prstGeom>
        </p:spPr>
        <p:txBody>
          <a:bodyPr spcFirstLastPara="1" vert="horz" wrap="square" lIns="91440" tIns="45720" rIns="91440" bIns="45720"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pPr marL="643462" indent="-457200"/>
            <a:r>
              <a:rPr lang="sv-SE" dirty="0"/>
              <a:t>Baserat på föregående exempel, hur gör vi med dom värden som inte är större än det andra?</a:t>
            </a:r>
          </a:p>
        </p:txBody>
      </p:sp>
    </p:spTree>
    <p:extLst>
      <p:ext uri="{BB962C8B-B14F-4D97-AF65-F5344CB8AC3E}">
        <p14:creationId xmlns:p14="http://schemas.microsoft.com/office/powerpoint/2010/main" val="1679037957"/>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
            <a:lum/>
          </a:blip>
          <a:srcRect/>
          <a:stretch>
            <a:fillRect t="-9000" b="-9000"/>
          </a:stretch>
        </a:blipFill>
        <a:effectLst/>
      </p:bgPr>
    </p:bg>
    <p:spTree>
      <p:nvGrpSpPr>
        <p:cNvPr id="1" name=""/>
        <p:cNvGrpSpPr/>
        <p:nvPr/>
      </p:nvGrpSpPr>
      <p:grpSpPr>
        <a:xfrm>
          <a:off x="0" y="0"/>
          <a:ext cx="0" cy="0"/>
          <a:chOff x="0" y="0"/>
          <a:chExt cx="0" cy="0"/>
        </a:xfrm>
      </p:grpSpPr>
      <p:pic>
        <p:nvPicPr>
          <p:cNvPr id="5" name="Bildobjekt 4">
            <a:extLst>
              <a:ext uri="{FF2B5EF4-FFF2-40B4-BE49-F238E27FC236}">
                <a16:creationId xmlns:a16="http://schemas.microsoft.com/office/drawing/2014/main" id="{E1067760-23C9-48F9-A4D5-B9197144D8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53667" y="6176963"/>
            <a:ext cx="3390694" cy="389096"/>
          </a:xfrm>
          <a:prstGeom prst="rect">
            <a:avLst/>
          </a:prstGeom>
        </p:spPr>
      </p:pic>
      <p:sp>
        <p:nvSpPr>
          <p:cNvPr id="8" name="Rubrik 7">
            <a:extLst>
              <a:ext uri="{FF2B5EF4-FFF2-40B4-BE49-F238E27FC236}">
                <a16:creationId xmlns:a16="http://schemas.microsoft.com/office/drawing/2014/main" id="{603BA92C-BC53-4D50-B50B-E6B2237AA683}"/>
              </a:ext>
            </a:extLst>
          </p:cNvPr>
          <p:cNvSpPr>
            <a:spLocks noGrp="1"/>
          </p:cNvSpPr>
          <p:nvPr>
            <p:ph type="title"/>
          </p:nvPr>
        </p:nvSpPr>
        <p:spPr/>
        <p:txBody>
          <a:bodyPr>
            <a:normAutofit/>
          </a:bodyPr>
          <a:lstStyle/>
          <a:p>
            <a:r>
              <a:rPr lang="sv-SE" dirty="0"/>
              <a:t>Hur fungerar </a:t>
            </a:r>
            <a:r>
              <a:rPr lang="sv-SE" dirty="0" err="1"/>
              <a:t>elif</a:t>
            </a:r>
            <a:r>
              <a:rPr lang="sv-SE" dirty="0"/>
              <a:t>?</a:t>
            </a:r>
          </a:p>
        </p:txBody>
      </p:sp>
      <p:sp>
        <p:nvSpPr>
          <p:cNvPr id="2" name="Platshållare för text 1">
            <a:extLst>
              <a:ext uri="{FF2B5EF4-FFF2-40B4-BE49-F238E27FC236}">
                <a16:creationId xmlns:a16="http://schemas.microsoft.com/office/drawing/2014/main" id="{C2400BBB-8AC1-44AE-9047-D004FBE0AE54}"/>
              </a:ext>
            </a:extLst>
          </p:cNvPr>
          <p:cNvSpPr>
            <a:spLocks noGrp="1"/>
          </p:cNvSpPr>
          <p:nvPr>
            <p:ph idx="1"/>
          </p:nvPr>
        </p:nvSpPr>
        <p:spPr>
          <a:xfrm>
            <a:off x="838200" y="1825625"/>
            <a:ext cx="10462976" cy="3150530"/>
          </a:xfrm>
        </p:spPr>
        <p:txBody>
          <a:bodyPr>
            <a:normAutofit/>
          </a:bodyPr>
          <a:lstStyle/>
          <a:p>
            <a:r>
              <a:rPr lang="sv-SE" dirty="0" err="1"/>
              <a:t>Elif</a:t>
            </a:r>
            <a:r>
              <a:rPr lang="sv-SE" dirty="0"/>
              <a:t> låter oss binda samman flera If-satser</a:t>
            </a:r>
          </a:p>
          <a:p>
            <a:r>
              <a:rPr lang="sv-SE" dirty="0"/>
              <a:t>Om något är på ett visst sätt (If), kör koden. Om det är på det här sättet istället (</a:t>
            </a:r>
            <a:r>
              <a:rPr lang="sv-SE" dirty="0" err="1"/>
              <a:t>Elif</a:t>
            </a:r>
            <a:r>
              <a:rPr lang="sv-SE" dirty="0"/>
              <a:t>), kör koden. Annars gör det här (</a:t>
            </a:r>
            <a:r>
              <a:rPr lang="sv-SE" dirty="0" err="1"/>
              <a:t>else</a:t>
            </a:r>
            <a:r>
              <a:rPr lang="sv-SE" dirty="0"/>
              <a:t>)</a:t>
            </a:r>
          </a:p>
        </p:txBody>
      </p:sp>
    </p:spTree>
    <p:extLst>
      <p:ext uri="{BB962C8B-B14F-4D97-AF65-F5344CB8AC3E}">
        <p14:creationId xmlns:p14="http://schemas.microsoft.com/office/powerpoint/2010/main" val="4050207114"/>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7000"/>
            <a:lum/>
          </a:blip>
          <a:srcRect/>
          <a:stretch>
            <a:fillRect t="-33000" b="-33000"/>
          </a:stretch>
        </a:blipFill>
        <a:effectLst/>
      </p:bgPr>
    </p:bg>
    <p:spTree>
      <p:nvGrpSpPr>
        <p:cNvPr id="1" name=""/>
        <p:cNvGrpSpPr/>
        <p:nvPr/>
      </p:nvGrpSpPr>
      <p:grpSpPr>
        <a:xfrm>
          <a:off x="0" y="0"/>
          <a:ext cx="0" cy="0"/>
          <a:chOff x="0" y="0"/>
          <a:chExt cx="0" cy="0"/>
        </a:xfrm>
      </p:grpSpPr>
      <p:pic>
        <p:nvPicPr>
          <p:cNvPr id="5" name="Bildobjekt 4">
            <a:extLst>
              <a:ext uri="{FF2B5EF4-FFF2-40B4-BE49-F238E27FC236}">
                <a16:creationId xmlns:a16="http://schemas.microsoft.com/office/drawing/2014/main" id="{E1067760-23C9-48F9-A4D5-B9197144D8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53667" y="6176963"/>
            <a:ext cx="3390694" cy="389096"/>
          </a:xfrm>
          <a:prstGeom prst="rect">
            <a:avLst/>
          </a:prstGeom>
        </p:spPr>
      </p:pic>
      <p:sp>
        <p:nvSpPr>
          <p:cNvPr id="8" name="Rubrik 7">
            <a:extLst>
              <a:ext uri="{FF2B5EF4-FFF2-40B4-BE49-F238E27FC236}">
                <a16:creationId xmlns:a16="http://schemas.microsoft.com/office/drawing/2014/main" id="{603BA92C-BC53-4D50-B50B-E6B2237AA683}"/>
              </a:ext>
            </a:extLst>
          </p:cNvPr>
          <p:cNvSpPr>
            <a:spLocks noGrp="1"/>
          </p:cNvSpPr>
          <p:nvPr>
            <p:ph type="title"/>
          </p:nvPr>
        </p:nvSpPr>
        <p:spPr/>
        <p:txBody>
          <a:bodyPr>
            <a:normAutofit fontScale="90000"/>
          </a:bodyPr>
          <a:lstStyle/>
          <a:p>
            <a:r>
              <a:rPr lang="sv-SE" dirty="0"/>
              <a:t>Kodexempel</a:t>
            </a:r>
          </a:p>
        </p:txBody>
      </p:sp>
      <p:sp>
        <p:nvSpPr>
          <p:cNvPr id="7" name="Platshållare för innehåll 2">
            <a:extLst>
              <a:ext uri="{FF2B5EF4-FFF2-40B4-BE49-F238E27FC236}">
                <a16:creationId xmlns:a16="http://schemas.microsoft.com/office/drawing/2014/main" id="{196DF7C3-D3D9-4801-A7C5-020E1BB31522}"/>
              </a:ext>
            </a:extLst>
          </p:cNvPr>
          <p:cNvSpPr>
            <a:spLocks noGrp="1"/>
          </p:cNvSpPr>
          <p:nvPr>
            <p:ph type="body" idx="1"/>
          </p:nvPr>
        </p:nvSpPr>
        <p:spPr/>
        <p:txBody>
          <a:bodyPr spcFirstLastPara="1" vert="horz" wrap="square" lIns="91440" tIns="45720" rIns="91440" bIns="45720" rtlCol="0" anchor="t" anchorCtr="0">
            <a:normAutofit/>
          </a:bodyPr>
          <a:lstStyle/>
          <a:p>
            <a:pPr lvl="1"/>
            <a:endParaRPr lang="sv-SE" dirty="0">
              <a:sym typeface="Wingdings" panose="05000000000000000000" pitchFamily="2" charset="2"/>
            </a:endParaRPr>
          </a:p>
          <a:p>
            <a:pPr lvl="1"/>
            <a:endParaRPr lang="sv-SE" dirty="0"/>
          </a:p>
        </p:txBody>
      </p:sp>
      <p:sp>
        <p:nvSpPr>
          <p:cNvPr id="6" name="Platshållare för innehåll 2">
            <a:extLst>
              <a:ext uri="{FF2B5EF4-FFF2-40B4-BE49-F238E27FC236}">
                <a16:creationId xmlns:a16="http://schemas.microsoft.com/office/drawing/2014/main" id="{A3655A19-CA3A-4AA3-8919-8A3115B6E6CD}"/>
              </a:ext>
            </a:extLst>
          </p:cNvPr>
          <p:cNvSpPr txBox="1">
            <a:spLocks/>
          </p:cNvSpPr>
          <p:nvPr/>
        </p:nvSpPr>
        <p:spPr>
          <a:xfrm>
            <a:off x="568000" y="1689033"/>
            <a:ext cx="11360800" cy="4555200"/>
          </a:xfrm>
          <a:prstGeom prst="rect">
            <a:avLst/>
          </a:prstGeom>
        </p:spPr>
        <p:txBody>
          <a:bodyPr spcFirstLastPara="1" vert="horz" wrap="square" lIns="91440" tIns="45720" rIns="91440" bIns="45720"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pPr marL="643462" indent="-457200"/>
            <a:r>
              <a:rPr lang="sv-SE" dirty="0"/>
              <a:t>Baserat på föregående exempel, vi har något annat som vi också vill utvärdera, Hur gör vi?</a:t>
            </a:r>
          </a:p>
          <a:p>
            <a:pPr marL="643462" indent="-457200"/>
            <a:endParaRPr lang="sv-SE" dirty="0"/>
          </a:p>
          <a:p>
            <a:pPr marL="186262" indent="0">
              <a:buNone/>
            </a:pPr>
            <a:r>
              <a:rPr lang="pl-PL" dirty="0"/>
              <a:t>x = 5</a:t>
            </a:r>
          </a:p>
          <a:p>
            <a:pPr marL="186262" indent="0">
              <a:buNone/>
            </a:pPr>
            <a:r>
              <a:rPr lang="pl-PL" dirty="0"/>
              <a:t>y = 10</a:t>
            </a:r>
          </a:p>
          <a:p>
            <a:pPr marL="186262" indent="0">
              <a:buNone/>
            </a:pPr>
            <a:r>
              <a:rPr lang="pl-PL" dirty="0"/>
              <a:t>z = 22</a:t>
            </a:r>
            <a:endParaRPr lang="sv-SE" dirty="0"/>
          </a:p>
        </p:txBody>
      </p:sp>
    </p:spTree>
    <p:extLst>
      <p:ext uri="{BB962C8B-B14F-4D97-AF65-F5344CB8AC3E}">
        <p14:creationId xmlns:p14="http://schemas.microsoft.com/office/powerpoint/2010/main" val="522079300"/>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
            <a:lum/>
          </a:blip>
          <a:srcRect/>
          <a:stretch>
            <a:fillRect t="-10000" b="-10000"/>
          </a:stretch>
        </a:blipFill>
        <a:effectLst/>
      </p:bgPr>
    </p:bg>
    <p:spTree>
      <p:nvGrpSpPr>
        <p:cNvPr id="1" name=""/>
        <p:cNvGrpSpPr/>
        <p:nvPr/>
      </p:nvGrpSpPr>
      <p:grpSpPr>
        <a:xfrm>
          <a:off x="0" y="0"/>
          <a:ext cx="0" cy="0"/>
          <a:chOff x="0" y="0"/>
          <a:chExt cx="0" cy="0"/>
        </a:xfrm>
      </p:grpSpPr>
      <p:pic>
        <p:nvPicPr>
          <p:cNvPr id="5" name="Bildobjekt 4">
            <a:extLst>
              <a:ext uri="{FF2B5EF4-FFF2-40B4-BE49-F238E27FC236}">
                <a16:creationId xmlns:a16="http://schemas.microsoft.com/office/drawing/2014/main" id="{E1067760-23C9-48F9-A4D5-B9197144D8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53667" y="6176963"/>
            <a:ext cx="3390694" cy="389096"/>
          </a:xfrm>
          <a:prstGeom prst="rect">
            <a:avLst/>
          </a:prstGeom>
        </p:spPr>
      </p:pic>
      <p:sp>
        <p:nvSpPr>
          <p:cNvPr id="8" name="Rubrik 7">
            <a:extLst>
              <a:ext uri="{FF2B5EF4-FFF2-40B4-BE49-F238E27FC236}">
                <a16:creationId xmlns:a16="http://schemas.microsoft.com/office/drawing/2014/main" id="{603BA92C-BC53-4D50-B50B-E6B2237AA683}"/>
              </a:ext>
            </a:extLst>
          </p:cNvPr>
          <p:cNvSpPr>
            <a:spLocks noGrp="1"/>
          </p:cNvSpPr>
          <p:nvPr>
            <p:ph type="title"/>
          </p:nvPr>
        </p:nvSpPr>
        <p:spPr/>
        <p:txBody>
          <a:bodyPr>
            <a:normAutofit/>
          </a:bodyPr>
          <a:lstStyle/>
          <a:p>
            <a:r>
              <a:rPr lang="sv-SE" dirty="0"/>
              <a:t>Listor</a:t>
            </a:r>
          </a:p>
        </p:txBody>
      </p:sp>
      <p:sp>
        <p:nvSpPr>
          <p:cNvPr id="2" name="Platshållare för text 1">
            <a:extLst>
              <a:ext uri="{FF2B5EF4-FFF2-40B4-BE49-F238E27FC236}">
                <a16:creationId xmlns:a16="http://schemas.microsoft.com/office/drawing/2014/main" id="{C2400BBB-8AC1-44AE-9047-D004FBE0AE54}"/>
              </a:ext>
            </a:extLst>
          </p:cNvPr>
          <p:cNvSpPr>
            <a:spLocks noGrp="1"/>
          </p:cNvSpPr>
          <p:nvPr>
            <p:ph idx="1"/>
          </p:nvPr>
        </p:nvSpPr>
        <p:spPr>
          <a:xfrm>
            <a:off x="838200" y="1825625"/>
            <a:ext cx="10462976" cy="3150530"/>
          </a:xfrm>
        </p:spPr>
        <p:txBody>
          <a:bodyPr spcFirstLastPara="1" vert="horz" wrap="square" lIns="91440" tIns="45720" rIns="91440" bIns="45720" rtlCol="0" anchor="t" anchorCtr="0">
            <a:normAutofit/>
          </a:bodyPr>
          <a:lstStyle/>
          <a:p>
            <a:pPr>
              <a:buSzPts val="1800"/>
            </a:pPr>
            <a:r>
              <a:rPr lang="en-US" dirty="0" err="1"/>
              <a:t>En</a:t>
            </a:r>
            <a:r>
              <a:rPr lang="en-US" dirty="0"/>
              <a:t> </a:t>
            </a:r>
            <a:r>
              <a:rPr lang="en-US" dirty="0" err="1"/>
              <a:t>lista</a:t>
            </a:r>
            <a:r>
              <a:rPr lang="en-US" dirty="0"/>
              <a:t> </a:t>
            </a:r>
            <a:r>
              <a:rPr lang="en-US" dirty="0" err="1"/>
              <a:t>definieras</a:t>
            </a:r>
            <a:r>
              <a:rPr lang="en-US" dirty="0"/>
              <a:t> med [] brackets</a:t>
            </a:r>
          </a:p>
          <a:p>
            <a:pPr>
              <a:buSzPts val="1800"/>
            </a:pPr>
            <a:r>
              <a:rPr lang="en-US" dirty="0"/>
              <a:t>Kan </a:t>
            </a:r>
            <a:r>
              <a:rPr lang="en-US" dirty="0" err="1"/>
              <a:t>liknas</a:t>
            </a:r>
            <a:r>
              <a:rPr lang="en-US" dirty="0"/>
              <a:t> vid </a:t>
            </a:r>
            <a:r>
              <a:rPr lang="en-US" dirty="0" err="1"/>
              <a:t>en</a:t>
            </a:r>
            <a:r>
              <a:rPr lang="en-US" dirty="0"/>
              <a:t> array</a:t>
            </a:r>
          </a:p>
          <a:p>
            <a:pPr>
              <a:buSzPts val="1800"/>
            </a:pPr>
            <a:endParaRPr lang="en-US" dirty="0"/>
          </a:p>
          <a:p>
            <a:pPr>
              <a:buSzPts val="1800"/>
            </a:pPr>
            <a:r>
              <a:rPr lang="en-US" dirty="0"/>
              <a:t>x = [1,3,5,6,2,1,6]</a:t>
            </a:r>
          </a:p>
          <a:p>
            <a:pPr>
              <a:buSzPts val="1800"/>
            </a:pPr>
            <a:endParaRPr lang="sv-SE" dirty="0"/>
          </a:p>
        </p:txBody>
      </p:sp>
    </p:spTree>
    <p:extLst>
      <p:ext uri="{BB962C8B-B14F-4D97-AF65-F5344CB8AC3E}">
        <p14:creationId xmlns:p14="http://schemas.microsoft.com/office/powerpoint/2010/main" val="1582249229"/>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7000"/>
            <a:lum/>
          </a:blip>
          <a:srcRect/>
          <a:stretch>
            <a:fillRect t="-33000" b="-33000"/>
          </a:stretch>
        </a:blipFill>
        <a:effectLst/>
      </p:bgPr>
    </p:bg>
    <p:spTree>
      <p:nvGrpSpPr>
        <p:cNvPr id="1" name=""/>
        <p:cNvGrpSpPr/>
        <p:nvPr/>
      </p:nvGrpSpPr>
      <p:grpSpPr>
        <a:xfrm>
          <a:off x="0" y="0"/>
          <a:ext cx="0" cy="0"/>
          <a:chOff x="0" y="0"/>
          <a:chExt cx="0" cy="0"/>
        </a:xfrm>
      </p:grpSpPr>
      <p:pic>
        <p:nvPicPr>
          <p:cNvPr id="5" name="Bildobjekt 4">
            <a:extLst>
              <a:ext uri="{FF2B5EF4-FFF2-40B4-BE49-F238E27FC236}">
                <a16:creationId xmlns:a16="http://schemas.microsoft.com/office/drawing/2014/main" id="{E1067760-23C9-48F9-A4D5-B9197144D8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53667" y="6176963"/>
            <a:ext cx="3390694" cy="389096"/>
          </a:xfrm>
          <a:prstGeom prst="rect">
            <a:avLst/>
          </a:prstGeom>
        </p:spPr>
      </p:pic>
      <p:sp>
        <p:nvSpPr>
          <p:cNvPr id="8" name="Rubrik 7">
            <a:extLst>
              <a:ext uri="{FF2B5EF4-FFF2-40B4-BE49-F238E27FC236}">
                <a16:creationId xmlns:a16="http://schemas.microsoft.com/office/drawing/2014/main" id="{603BA92C-BC53-4D50-B50B-E6B2237AA683}"/>
              </a:ext>
            </a:extLst>
          </p:cNvPr>
          <p:cNvSpPr>
            <a:spLocks noGrp="1"/>
          </p:cNvSpPr>
          <p:nvPr>
            <p:ph type="title"/>
          </p:nvPr>
        </p:nvSpPr>
        <p:spPr/>
        <p:txBody>
          <a:bodyPr>
            <a:normAutofit fontScale="90000"/>
          </a:bodyPr>
          <a:lstStyle/>
          <a:p>
            <a:r>
              <a:rPr lang="sv-SE" dirty="0"/>
              <a:t>Kodexempel</a:t>
            </a:r>
          </a:p>
        </p:txBody>
      </p:sp>
      <p:sp>
        <p:nvSpPr>
          <p:cNvPr id="7" name="Platshållare för innehåll 2">
            <a:extLst>
              <a:ext uri="{FF2B5EF4-FFF2-40B4-BE49-F238E27FC236}">
                <a16:creationId xmlns:a16="http://schemas.microsoft.com/office/drawing/2014/main" id="{196DF7C3-D3D9-4801-A7C5-020E1BB31522}"/>
              </a:ext>
            </a:extLst>
          </p:cNvPr>
          <p:cNvSpPr>
            <a:spLocks noGrp="1"/>
          </p:cNvSpPr>
          <p:nvPr>
            <p:ph type="body" idx="1"/>
          </p:nvPr>
        </p:nvSpPr>
        <p:spPr/>
        <p:txBody>
          <a:bodyPr spcFirstLastPara="1" vert="horz" wrap="square" lIns="91440" tIns="45720" rIns="91440" bIns="45720" rtlCol="0" anchor="t" anchorCtr="0">
            <a:normAutofit/>
          </a:bodyPr>
          <a:lstStyle/>
          <a:p>
            <a:pPr lvl="1"/>
            <a:endParaRPr lang="sv-SE" dirty="0">
              <a:sym typeface="Wingdings" panose="05000000000000000000" pitchFamily="2" charset="2"/>
            </a:endParaRPr>
          </a:p>
          <a:p>
            <a:pPr lvl="1"/>
            <a:endParaRPr lang="sv-SE" dirty="0"/>
          </a:p>
        </p:txBody>
      </p:sp>
    </p:spTree>
    <p:extLst>
      <p:ext uri="{BB962C8B-B14F-4D97-AF65-F5344CB8AC3E}">
        <p14:creationId xmlns:p14="http://schemas.microsoft.com/office/powerpoint/2010/main" val="908605766"/>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
            <a:lum/>
          </a:blip>
          <a:srcRect/>
          <a:stretch>
            <a:fillRect t="-9000" b="-9000"/>
          </a:stretch>
        </a:blipFill>
        <a:effectLst/>
      </p:bgPr>
    </p:bg>
    <p:spTree>
      <p:nvGrpSpPr>
        <p:cNvPr id="1" name=""/>
        <p:cNvGrpSpPr/>
        <p:nvPr/>
      </p:nvGrpSpPr>
      <p:grpSpPr>
        <a:xfrm>
          <a:off x="0" y="0"/>
          <a:ext cx="0" cy="0"/>
          <a:chOff x="0" y="0"/>
          <a:chExt cx="0" cy="0"/>
        </a:xfrm>
      </p:grpSpPr>
      <p:pic>
        <p:nvPicPr>
          <p:cNvPr id="5" name="Bildobjekt 4">
            <a:extLst>
              <a:ext uri="{FF2B5EF4-FFF2-40B4-BE49-F238E27FC236}">
                <a16:creationId xmlns:a16="http://schemas.microsoft.com/office/drawing/2014/main" id="{E1067760-23C9-48F9-A4D5-B9197144D8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53667" y="6176963"/>
            <a:ext cx="3390694" cy="389096"/>
          </a:xfrm>
          <a:prstGeom prst="rect">
            <a:avLst/>
          </a:prstGeom>
        </p:spPr>
      </p:pic>
      <p:sp>
        <p:nvSpPr>
          <p:cNvPr id="8" name="Rubrik 7">
            <a:extLst>
              <a:ext uri="{FF2B5EF4-FFF2-40B4-BE49-F238E27FC236}">
                <a16:creationId xmlns:a16="http://schemas.microsoft.com/office/drawing/2014/main" id="{603BA92C-BC53-4D50-B50B-E6B2237AA683}"/>
              </a:ext>
            </a:extLst>
          </p:cNvPr>
          <p:cNvSpPr>
            <a:spLocks noGrp="1"/>
          </p:cNvSpPr>
          <p:nvPr>
            <p:ph type="title"/>
          </p:nvPr>
        </p:nvSpPr>
        <p:spPr/>
        <p:txBody>
          <a:bodyPr>
            <a:normAutofit/>
          </a:bodyPr>
          <a:lstStyle/>
          <a:p>
            <a:r>
              <a:rPr lang="sv-SE" dirty="0" err="1"/>
              <a:t>Tuples</a:t>
            </a:r>
            <a:endParaRPr lang="sv-SE" dirty="0"/>
          </a:p>
        </p:txBody>
      </p:sp>
      <p:sp>
        <p:nvSpPr>
          <p:cNvPr id="2" name="Platshållare för text 1">
            <a:extLst>
              <a:ext uri="{FF2B5EF4-FFF2-40B4-BE49-F238E27FC236}">
                <a16:creationId xmlns:a16="http://schemas.microsoft.com/office/drawing/2014/main" id="{C2400BBB-8AC1-44AE-9047-D004FBE0AE54}"/>
              </a:ext>
            </a:extLst>
          </p:cNvPr>
          <p:cNvSpPr>
            <a:spLocks noGrp="1"/>
          </p:cNvSpPr>
          <p:nvPr>
            <p:ph idx="1"/>
          </p:nvPr>
        </p:nvSpPr>
        <p:spPr/>
        <p:txBody>
          <a:bodyPr spcFirstLastPara="1" vert="horz" wrap="square" lIns="91440" tIns="45720" rIns="91440" bIns="45720" rtlCol="0" anchor="t" anchorCtr="0">
            <a:normAutofit/>
          </a:bodyPr>
          <a:lstStyle/>
          <a:p>
            <a:pPr>
              <a:buSzPts val="1800"/>
            </a:pPr>
            <a:endParaRPr lang="en-US" dirty="0"/>
          </a:p>
          <a:p>
            <a:pPr>
              <a:buSzPts val="1800"/>
            </a:pPr>
            <a:endParaRPr lang="sv-SE" dirty="0"/>
          </a:p>
        </p:txBody>
      </p:sp>
      <p:sp>
        <p:nvSpPr>
          <p:cNvPr id="6" name="Platshållare för text 1">
            <a:extLst>
              <a:ext uri="{FF2B5EF4-FFF2-40B4-BE49-F238E27FC236}">
                <a16:creationId xmlns:a16="http://schemas.microsoft.com/office/drawing/2014/main" id="{FB908CCA-ADA7-436D-AC06-B66B7E18ED98}"/>
              </a:ext>
            </a:extLst>
          </p:cNvPr>
          <p:cNvSpPr txBox="1">
            <a:spLocks/>
          </p:cNvSpPr>
          <p:nvPr/>
        </p:nvSpPr>
        <p:spPr>
          <a:xfrm>
            <a:off x="838200" y="1825625"/>
            <a:ext cx="10462976" cy="3150530"/>
          </a:xfrm>
          <a:prstGeom prst="rect">
            <a:avLst/>
          </a:prstGeom>
        </p:spPr>
        <p:txBody>
          <a:bodyPr spcFirstLastPara="1" vert="horz" wrap="square" lIns="91440" tIns="45720" rIns="91440" bIns="4572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ts val="1800"/>
            </a:pPr>
            <a:r>
              <a:rPr lang="en-US" dirty="0" err="1"/>
              <a:t>En</a:t>
            </a:r>
            <a:r>
              <a:rPr lang="en-US" dirty="0"/>
              <a:t> tuple </a:t>
            </a:r>
            <a:r>
              <a:rPr lang="en-US" dirty="0" err="1"/>
              <a:t>är</a:t>
            </a:r>
            <a:r>
              <a:rPr lang="en-US" dirty="0"/>
              <a:t> </a:t>
            </a:r>
            <a:r>
              <a:rPr lang="en-US" dirty="0" err="1"/>
              <a:t>ett</a:t>
            </a:r>
            <a:r>
              <a:rPr lang="en-US" dirty="0"/>
              <a:t> </a:t>
            </a:r>
            <a:r>
              <a:rPr lang="en-US" dirty="0" err="1"/>
              <a:t>urval</a:t>
            </a:r>
            <a:r>
              <a:rPr lang="en-US" dirty="0"/>
              <a:t> av data </a:t>
            </a:r>
            <a:r>
              <a:rPr lang="en-US" dirty="0" err="1"/>
              <a:t>som</a:t>
            </a:r>
            <a:r>
              <a:rPr lang="en-US" dirty="0"/>
              <a:t> </a:t>
            </a:r>
            <a:r>
              <a:rPr lang="en-US" dirty="0" err="1"/>
              <a:t>inte</a:t>
            </a:r>
            <a:r>
              <a:rPr lang="en-US" dirty="0"/>
              <a:t> </a:t>
            </a:r>
            <a:r>
              <a:rPr lang="en-US" dirty="0" err="1"/>
              <a:t>kan</a:t>
            </a:r>
            <a:r>
              <a:rPr lang="en-US" dirty="0"/>
              <a:t> </a:t>
            </a:r>
            <a:r>
              <a:rPr lang="en-US" dirty="0" err="1"/>
              <a:t>ändras</a:t>
            </a:r>
            <a:r>
              <a:rPr lang="en-US" dirty="0"/>
              <a:t> </a:t>
            </a:r>
            <a:r>
              <a:rPr lang="en-US" dirty="0" err="1"/>
              <a:t>på</a:t>
            </a:r>
            <a:r>
              <a:rPr lang="en-US" dirty="0"/>
              <a:t> </a:t>
            </a:r>
            <a:r>
              <a:rPr lang="en-US" dirty="0" err="1"/>
              <a:t>något</a:t>
            </a:r>
            <a:r>
              <a:rPr lang="en-US" dirty="0"/>
              <a:t> </a:t>
            </a:r>
            <a:r>
              <a:rPr lang="en-US" dirty="0" err="1"/>
              <a:t>sätt</a:t>
            </a:r>
            <a:endParaRPr lang="en-US" dirty="0"/>
          </a:p>
          <a:p>
            <a:pPr>
              <a:buSzPts val="1800"/>
            </a:pPr>
            <a:r>
              <a:rPr lang="en-US" dirty="0"/>
              <a:t>Den </a:t>
            </a:r>
            <a:r>
              <a:rPr lang="en-US" dirty="0" err="1"/>
              <a:t>används</a:t>
            </a:r>
            <a:r>
              <a:rPr lang="en-US" dirty="0"/>
              <a:t> </a:t>
            </a:r>
            <a:r>
              <a:rPr lang="en-US" dirty="0" err="1"/>
              <a:t>ofta</a:t>
            </a:r>
            <a:r>
              <a:rPr lang="en-US" dirty="0"/>
              <a:t> </a:t>
            </a:r>
            <a:r>
              <a:rPr lang="en-US" dirty="0" err="1"/>
              <a:t>när</a:t>
            </a:r>
            <a:r>
              <a:rPr lang="en-US" dirty="0"/>
              <a:t> vi </a:t>
            </a:r>
            <a:r>
              <a:rPr lang="en-US" dirty="0" err="1"/>
              <a:t>vill</a:t>
            </a:r>
            <a:r>
              <a:rPr lang="en-US" dirty="0"/>
              <a:t> </a:t>
            </a:r>
            <a:r>
              <a:rPr lang="en-US" dirty="0" err="1"/>
              <a:t>lagra</a:t>
            </a:r>
            <a:r>
              <a:rPr lang="en-US" dirty="0"/>
              <a:t> </a:t>
            </a:r>
            <a:r>
              <a:rPr lang="en-US" dirty="0" err="1"/>
              <a:t>returnerad</a:t>
            </a:r>
            <a:r>
              <a:rPr lang="en-US" dirty="0"/>
              <a:t> data </a:t>
            </a:r>
            <a:r>
              <a:rPr lang="en-US" dirty="0" err="1"/>
              <a:t>i</a:t>
            </a:r>
            <a:r>
              <a:rPr lang="en-US" dirty="0"/>
              <a:t> </a:t>
            </a:r>
            <a:r>
              <a:rPr lang="en-US" dirty="0" err="1"/>
              <a:t>specificerade</a:t>
            </a:r>
            <a:r>
              <a:rPr lang="en-US" dirty="0"/>
              <a:t> variable</a:t>
            </a:r>
          </a:p>
          <a:p>
            <a:pPr>
              <a:buSzPts val="1800"/>
            </a:pPr>
            <a:r>
              <a:rPr lang="en-US" dirty="0" err="1"/>
              <a:t>En</a:t>
            </a:r>
            <a:r>
              <a:rPr lang="en-US" dirty="0"/>
              <a:t> tuple har inga [] brackets runt sig </a:t>
            </a:r>
            <a:r>
              <a:rPr lang="en-US" dirty="0" err="1"/>
              <a:t>utan</a:t>
            </a:r>
            <a:r>
              <a:rPr lang="en-US" dirty="0"/>
              <a:t> </a:t>
            </a:r>
            <a:r>
              <a:rPr lang="en-US" dirty="0" err="1"/>
              <a:t>vanligtvis</a:t>
            </a:r>
            <a:r>
              <a:rPr lang="en-US" dirty="0"/>
              <a:t> () </a:t>
            </a:r>
            <a:r>
              <a:rPr lang="en-US" dirty="0" err="1"/>
              <a:t>eller</a:t>
            </a:r>
            <a:r>
              <a:rPr lang="en-US" dirty="0"/>
              <a:t> </a:t>
            </a:r>
            <a:r>
              <a:rPr lang="en-US" dirty="0" err="1"/>
              <a:t>inget</a:t>
            </a:r>
            <a:r>
              <a:rPr lang="en-US" dirty="0"/>
              <a:t> </a:t>
            </a:r>
            <a:r>
              <a:rPr lang="en-US" dirty="0" err="1"/>
              <a:t>alls</a:t>
            </a:r>
            <a:endParaRPr lang="en-US" dirty="0"/>
          </a:p>
          <a:p>
            <a:pPr>
              <a:buSzPts val="1800"/>
            </a:pPr>
            <a:endParaRPr lang="sv-SE" dirty="0"/>
          </a:p>
        </p:txBody>
      </p:sp>
    </p:spTree>
    <p:extLst>
      <p:ext uri="{BB962C8B-B14F-4D97-AF65-F5344CB8AC3E}">
        <p14:creationId xmlns:p14="http://schemas.microsoft.com/office/powerpoint/2010/main" val="4046616969"/>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7000"/>
            <a:lum/>
          </a:blip>
          <a:srcRect/>
          <a:stretch>
            <a:fillRect t="-33000" b="-33000"/>
          </a:stretch>
        </a:blipFill>
        <a:effectLst/>
      </p:bgPr>
    </p:bg>
    <p:spTree>
      <p:nvGrpSpPr>
        <p:cNvPr id="1" name=""/>
        <p:cNvGrpSpPr/>
        <p:nvPr/>
      </p:nvGrpSpPr>
      <p:grpSpPr>
        <a:xfrm>
          <a:off x="0" y="0"/>
          <a:ext cx="0" cy="0"/>
          <a:chOff x="0" y="0"/>
          <a:chExt cx="0" cy="0"/>
        </a:xfrm>
      </p:grpSpPr>
      <p:pic>
        <p:nvPicPr>
          <p:cNvPr id="5" name="Bildobjekt 4">
            <a:extLst>
              <a:ext uri="{FF2B5EF4-FFF2-40B4-BE49-F238E27FC236}">
                <a16:creationId xmlns:a16="http://schemas.microsoft.com/office/drawing/2014/main" id="{E1067760-23C9-48F9-A4D5-B9197144D8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53667" y="6176963"/>
            <a:ext cx="3390694" cy="389096"/>
          </a:xfrm>
          <a:prstGeom prst="rect">
            <a:avLst/>
          </a:prstGeom>
        </p:spPr>
      </p:pic>
      <p:sp>
        <p:nvSpPr>
          <p:cNvPr id="8" name="Rubrik 7">
            <a:extLst>
              <a:ext uri="{FF2B5EF4-FFF2-40B4-BE49-F238E27FC236}">
                <a16:creationId xmlns:a16="http://schemas.microsoft.com/office/drawing/2014/main" id="{603BA92C-BC53-4D50-B50B-E6B2237AA683}"/>
              </a:ext>
            </a:extLst>
          </p:cNvPr>
          <p:cNvSpPr>
            <a:spLocks noGrp="1"/>
          </p:cNvSpPr>
          <p:nvPr>
            <p:ph type="title"/>
          </p:nvPr>
        </p:nvSpPr>
        <p:spPr/>
        <p:txBody>
          <a:bodyPr>
            <a:normAutofit fontScale="90000"/>
          </a:bodyPr>
          <a:lstStyle/>
          <a:p>
            <a:r>
              <a:rPr lang="sv-SE" dirty="0"/>
              <a:t>Kodexempel</a:t>
            </a:r>
          </a:p>
        </p:txBody>
      </p:sp>
      <p:sp>
        <p:nvSpPr>
          <p:cNvPr id="7" name="Platshållare för innehåll 2">
            <a:extLst>
              <a:ext uri="{FF2B5EF4-FFF2-40B4-BE49-F238E27FC236}">
                <a16:creationId xmlns:a16="http://schemas.microsoft.com/office/drawing/2014/main" id="{196DF7C3-D3D9-4801-A7C5-020E1BB31522}"/>
              </a:ext>
            </a:extLst>
          </p:cNvPr>
          <p:cNvSpPr>
            <a:spLocks noGrp="1"/>
          </p:cNvSpPr>
          <p:nvPr>
            <p:ph type="body" idx="1"/>
          </p:nvPr>
        </p:nvSpPr>
        <p:spPr/>
        <p:txBody>
          <a:bodyPr spcFirstLastPara="1" vert="horz" wrap="square" lIns="91440" tIns="45720" rIns="91440" bIns="45720" rtlCol="0" anchor="t" anchorCtr="0">
            <a:normAutofit/>
          </a:bodyPr>
          <a:lstStyle/>
          <a:p>
            <a:pPr lvl="1"/>
            <a:endParaRPr lang="sv-SE" dirty="0">
              <a:sym typeface="Wingdings" panose="05000000000000000000" pitchFamily="2" charset="2"/>
            </a:endParaRPr>
          </a:p>
          <a:p>
            <a:pPr lvl="1"/>
            <a:endParaRPr lang="sv-SE" dirty="0"/>
          </a:p>
        </p:txBody>
      </p:sp>
    </p:spTree>
    <p:extLst>
      <p:ext uri="{BB962C8B-B14F-4D97-AF65-F5344CB8AC3E}">
        <p14:creationId xmlns:p14="http://schemas.microsoft.com/office/powerpoint/2010/main" val="1281333332"/>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
            <a:lum/>
          </a:blip>
          <a:srcRect/>
          <a:stretch>
            <a:fillRect t="-9000" b="-9000"/>
          </a:stretch>
        </a:blipFill>
        <a:effectLst/>
      </p:bgPr>
    </p:bg>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a:t>Kort summering av föregående lektion/ev. lektioner</a:t>
            </a:r>
          </a:p>
        </p:txBody>
      </p:sp>
      <p:sp>
        <p:nvSpPr>
          <p:cNvPr id="3" name="Platshållare för innehåll 2"/>
          <p:cNvSpPr>
            <a:spLocks noGrp="1"/>
          </p:cNvSpPr>
          <p:nvPr>
            <p:ph idx="1"/>
          </p:nvPr>
        </p:nvSpPr>
        <p:spPr/>
        <p:txBody>
          <a:bodyPr/>
          <a:lstStyle/>
          <a:p>
            <a:pPr marL="0" indent="0">
              <a:buNone/>
            </a:pPr>
            <a:r>
              <a:rPr lang="sv-SE" b="1" dirty="0"/>
              <a:t>Föregående lektion:</a:t>
            </a:r>
          </a:p>
          <a:p>
            <a:r>
              <a:rPr lang="sv-SE" dirty="0"/>
              <a:t>Vi gick igenom </a:t>
            </a:r>
            <a:r>
              <a:rPr lang="sv-SE" dirty="0" err="1"/>
              <a:t>Python</a:t>
            </a:r>
            <a:endParaRPr lang="sv-SE" dirty="0"/>
          </a:p>
          <a:p>
            <a:pPr marL="0" indent="0">
              <a:buNone/>
            </a:pPr>
            <a:endParaRPr lang="sv-SE" dirty="0"/>
          </a:p>
        </p:txBody>
      </p:sp>
      <p:pic>
        <p:nvPicPr>
          <p:cNvPr id="5" name="Bildobjekt 4">
            <a:extLst>
              <a:ext uri="{FF2B5EF4-FFF2-40B4-BE49-F238E27FC236}">
                <a16:creationId xmlns:a16="http://schemas.microsoft.com/office/drawing/2014/main" id="{B0D3ED3F-E1FE-46AE-BECD-3DF4A14A617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53667" y="6176963"/>
            <a:ext cx="3390694" cy="389096"/>
          </a:xfrm>
          <a:prstGeom prst="rect">
            <a:avLst/>
          </a:prstGeom>
        </p:spPr>
      </p:pic>
    </p:spTree>
    <p:extLst>
      <p:ext uri="{BB962C8B-B14F-4D97-AF65-F5344CB8AC3E}">
        <p14:creationId xmlns:p14="http://schemas.microsoft.com/office/powerpoint/2010/main" val="236287859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
            <a:lum/>
          </a:blip>
          <a:srcRect/>
          <a:stretch>
            <a:fillRect t="-10000" b="-10000"/>
          </a:stretch>
        </a:blipFill>
        <a:effectLst/>
      </p:bgPr>
    </p:bg>
    <p:spTree>
      <p:nvGrpSpPr>
        <p:cNvPr id="1" name=""/>
        <p:cNvGrpSpPr/>
        <p:nvPr/>
      </p:nvGrpSpPr>
      <p:grpSpPr>
        <a:xfrm>
          <a:off x="0" y="0"/>
          <a:ext cx="0" cy="0"/>
          <a:chOff x="0" y="0"/>
          <a:chExt cx="0" cy="0"/>
        </a:xfrm>
      </p:grpSpPr>
      <p:pic>
        <p:nvPicPr>
          <p:cNvPr id="5" name="Bildobjekt 4">
            <a:extLst>
              <a:ext uri="{FF2B5EF4-FFF2-40B4-BE49-F238E27FC236}">
                <a16:creationId xmlns:a16="http://schemas.microsoft.com/office/drawing/2014/main" id="{E1067760-23C9-48F9-A4D5-B9197144D8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53667" y="6176963"/>
            <a:ext cx="3390694" cy="389096"/>
          </a:xfrm>
          <a:prstGeom prst="rect">
            <a:avLst/>
          </a:prstGeom>
        </p:spPr>
      </p:pic>
      <p:sp>
        <p:nvSpPr>
          <p:cNvPr id="8" name="Rubrik 7">
            <a:extLst>
              <a:ext uri="{FF2B5EF4-FFF2-40B4-BE49-F238E27FC236}">
                <a16:creationId xmlns:a16="http://schemas.microsoft.com/office/drawing/2014/main" id="{603BA92C-BC53-4D50-B50B-E6B2237AA683}"/>
              </a:ext>
            </a:extLst>
          </p:cNvPr>
          <p:cNvSpPr>
            <a:spLocks noGrp="1"/>
          </p:cNvSpPr>
          <p:nvPr>
            <p:ph type="title"/>
          </p:nvPr>
        </p:nvSpPr>
        <p:spPr/>
        <p:txBody>
          <a:bodyPr>
            <a:normAutofit/>
          </a:bodyPr>
          <a:lstStyle/>
          <a:p>
            <a:r>
              <a:rPr lang="sv-SE" dirty="0" err="1"/>
              <a:t>Dictionaries</a:t>
            </a:r>
            <a:r>
              <a:rPr lang="sv-SE" dirty="0"/>
              <a:t> (</a:t>
            </a:r>
            <a:r>
              <a:rPr lang="sv-SE" dirty="0" err="1"/>
              <a:t>dict</a:t>
            </a:r>
            <a:r>
              <a:rPr lang="sv-SE" dirty="0"/>
              <a:t>)</a:t>
            </a:r>
          </a:p>
        </p:txBody>
      </p:sp>
      <p:sp>
        <p:nvSpPr>
          <p:cNvPr id="2" name="Platshållare för text 1">
            <a:extLst>
              <a:ext uri="{FF2B5EF4-FFF2-40B4-BE49-F238E27FC236}">
                <a16:creationId xmlns:a16="http://schemas.microsoft.com/office/drawing/2014/main" id="{C2400BBB-8AC1-44AE-9047-D004FBE0AE54}"/>
              </a:ext>
            </a:extLst>
          </p:cNvPr>
          <p:cNvSpPr>
            <a:spLocks noGrp="1"/>
          </p:cNvSpPr>
          <p:nvPr>
            <p:ph idx="1"/>
          </p:nvPr>
        </p:nvSpPr>
        <p:spPr>
          <a:xfrm>
            <a:off x="838200" y="1825625"/>
            <a:ext cx="10462976" cy="3150530"/>
          </a:xfrm>
        </p:spPr>
        <p:txBody>
          <a:bodyPr spcFirstLastPara="1" vert="horz" wrap="square" lIns="91440" tIns="45720" rIns="91440" bIns="45720" rtlCol="0" anchor="t" anchorCtr="0">
            <a:normAutofit fontScale="77500" lnSpcReduction="20000"/>
          </a:bodyPr>
          <a:lstStyle/>
          <a:p>
            <a:pPr>
              <a:buSzPts val="1800"/>
            </a:pPr>
            <a:r>
              <a:rPr lang="en-US" dirty="0" err="1"/>
              <a:t>En</a:t>
            </a:r>
            <a:r>
              <a:rPr lang="en-US" dirty="0"/>
              <a:t> </a:t>
            </a:r>
            <a:r>
              <a:rPr lang="en-US" dirty="0" err="1"/>
              <a:t>dict</a:t>
            </a:r>
            <a:r>
              <a:rPr lang="en-US" dirty="0"/>
              <a:t> </a:t>
            </a:r>
            <a:r>
              <a:rPr lang="en-US" dirty="0" err="1"/>
              <a:t>definieras</a:t>
            </a:r>
            <a:r>
              <a:rPr lang="en-US" dirty="0"/>
              <a:t> med {} curly brackets</a:t>
            </a:r>
          </a:p>
          <a:p>
            <a:pPr>
              <a:buSzPts val="1800"/>
            </a:pPr>
            <a:r>
              <a:rPr lang="en-US" dirty="0"/>
              <a:t>Dom </a:t>
            </a:r>
            <a:r>
              <a:rPr lang="en-US" dirty="0" err="1"/>
              <a:t>är</a:t>
            </a:r>
            <a:r>
              <a:rPr lang="en-US" dirty="0"/>
              <a:t> </a:t>
            </a:r>
            <a:r>
              <a:rPr lang="en-US" dirty="0" err="1"/>
              <a:t>oordnade</a:t>
            </a:r>
            <a:r>
              <a:rPr lang="en-US" dirty="0"/>
              <a:t>, </a:t>
            </a:r>
            <a:r>
              <a:rPr lang="en-US" dirty="0" err="1"/>
              <a:t>ändringsbara</a:t>
            </a:r>
            <a:r>
              <a:rPr lang="en-US" dirty="0"/>
              <a:t> </a:t>
            </a:r>
            <a:r>
              <a:rPr lang="en-US" dirty="0" err="1"/>
              <a:t>och</a:t>
            </a:r>
            <a:r>
              <a:rPr lang="en-US" dirty="0"/>
              <a:t> </a:t>
            </a:r>
            <a:r>
              <a:rPr lang="en-US" dirty="0" err="1"/>
              <a:t>indexerade</a:t>
            </a:r>
            <a:endParaRPr lang="en-US" dirty="0"/>
          </a:p>
          <a:p>
            <a:pPr>
              <a:buSzPts val="1800"/>
            </a:pPr>
            <a:r>
              <a:rPr lang="en-US" dirty="0"/>
              <a:t>Dom har </a:t>
            </a:r>
            <a:r>
              <a:rPr lang="en-US" dirty="0" err="1"/>
              <a:t>nycklar</a:t>
            </a:r>
            <a:r>
              <a:rPr lang="en-US" dirty="0"/>
              <a:t> </a:t>
            </a:r>
            <a:r>
              <a:rPr lang="en-US" dirty="0" err="1"/>
              <a:t>och</a:t>
            </a:r>
            <a:r>
              <a:rPr lang="en-US" dirty="0"/>
              <a:t> </a:t>
            </a:r>
            <a:r>
              <a:rPr lang="en-US" dirty="0" err="1"/>
              <a:t>värden</a:t>
            </a:r>
            <a:endParaRPr lang="en-US" dirty="0"/>
          </a:p>
          <a:p>
            <a:pPr>
              <a:buSzPts val="1800"/>
            </a:pPr>
            <a:endParaRPr lang="en-US" dirty="0"/>
          </a:p>
          <a:p>
            <a:pPr>
              <a:buSzPts val="1800"/>
            </a:pPr>
            <a:r>
              <a:rPr lang="en-US" dirty="0" err="1"/>
              <a:t>bokDict</a:t>
            </a:r>
            <a:r>
              <a:rPr lang="en-US" dirty="0"/>
              <a:t> = {</a:t>
            </a:r>
            <a:br>
              <a:rPr lang="en-US" dirty="0"/>
            </a:br>
            <a:r>
              <a:rPr lang="en-US" dirty="0"/>
              <a:t>  "author": “Trudi Canavan",</a:t>
            </a:r>
            <a:br>
              <a:rPr lang="en-US" dirty="0"/>
            </a:br>
            <a:r>
              <a:rPr lang="en-US" dirty="0"/>
              <a:t>  "title": “The Novice",</a:t>
            </a:r>
            <a:br>
              <a:rPr lang="en-US" dirty="0"/>
            </a:br>
            <a:r>
              <a:rPr lang="en-US" dirty="0"/>
              <a:t>  "year": 2002</a:t>
            </a:r>
            <a:br>
              <a:rPr lang="en-US" dirty="0"/>
            </a:br>
            <a:r>
              <a:rPr lang="en-US" dirty="0"/>
              <a:t>}</a:t>
            </a:r>
            <a:br>
              <a:rPr lang="en-US" dirty="0"/>
            </a:br>
            <a:r>
              <a:rPr lang="en-US" dirty="0"/>
              <a:t>print(</a:t>
            </a:r>
            <a:r>
              <a:rPr lang="en-US" dirty="0" err="1"/>
              <a:t>bokDict</a:t>
            </a:r>
            <a:r>
              <a:rPr lang="en-US" dirty="0"/>
              <a:t>)</a:t>
            </a:r>
            <a:endParaRPr lang="sv-SE" dirty="0"/>
          </a:p>
        </p:txBody>
      </p:sp>
    </p:spTree>
    <p:extLst>
      <p:ext uri="{BB962C8B-B14F-4D97-AF65-F5344CB8AC3E}">
        <p14:creationId xmlns:p14="http://schemas.microsoft.com/office/powerpoint/2010/main" val="3359698927"/>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7000"/>
            <a:lum/>
          </a:blip>
          <a:srcRect/>
          <a:stretch>
            <a:fillRect t="-33000" b="-33000"/>
          </a:stretch>
        </a:blipFill>
        <a:effectLst/>
      </p:bgPr>
    </p:bg>
    <p:spTree>
      <p:nvGrpSpPr>
        <p:cNvPr id="1" name=""/>
        <p:cNvGrpSpPr/>
        <p:nvPr/>
      </p:nvGrpSpPr>
      <p:grpSpPr>
        <a:xfrm>
          <a:off x="0" y="0"/>
          <a:ext cx="0" cy="0"/>
          <a:chOff x="0" y="0"/>
          <a:chExt cx="0" cy="0"/>
        </a:xfrm>
      </p:grpSpPr>
      <p:pic>
        <p:nvPicPr>
          <p:cNvPr id="5" name="Bildobjekt 4">
            <a:extLst>
              <a:ext uri="{FF2B5EF4-FFF2-40B4-BE49-F238E27FC236}">
                <a16:creationId xmlns:a16="http://schemas.microsoft.com/office/drawing/2014/main" id="{E1067760-23C9-48F9-A4D5-B9197144D8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53667" y="6176963"/>
            <a:ext cx="3390694" cy="389096"/>
          </a:xfrm>
          <a:prstGeom prst="rect">
            <a:avLst/>
          </a:prstGeom>
        </p:spPr>
      </p:pic>
      <p:sp>
        <p:nvSpPr>
          <p:cNvPr id="8" name="Rubrik 7">
            <a:extLst>
              <a:ext uri="{FF2B5EF4-FFF2-40B4-BE49-F238E27FC236}">
                <a16:creationId xmlns:a16="http://schemas.microsoft.com/office/drawing/2014/main" id="{603BA92C-BC53-4D50-B50B-E6B2237AA683}"/>
              </a:ext>
            </a:extLst>
          </p:cNvPr>
          <p:cNvSpPr>
            <a:spLocks noGrp="1"/>
          </p:cNvSpPr>
          <p:nvPr>
            <p:ph type="title"/>
          </p:nvPr>
        </p:nvSpPr>
        <p:spPr/>
        <p:txBody>
          <a:bodyPr>
            <a:normAutofit fontScale="90000"/>
          </a:bodyPr>
          <a:lstStyle/>
          <a:p>
            <a:r>
              <a:rPr lang="sv-SE" dirty="0"/>
              <a:t>Kodexempel</a:t>
            </a:r>
          </a:p>
        </p:txBody>
      </p:sp>
      <p:sp>
        <p:nvSpPr>
          <p:cNvPr id="7" name="Platshållare för innehåll 2">
            <a:extLst>
              <a:ext uri="{FF2B5EF4-FFF2-40B4-BE49-F238E27FC236}">
                <a16:creationId xmlns:a16="http://schemas.microsoft.com/office/drawing/2014/main" id="{196DF7C3-D3D9-4801-A7C5-020E1BB31522}"/>
              </a:ext>
            </a:extLst>
          </p:cNvPr>
          <p:cNvSpPr>
            <a:spLocks noGrp="1"/>
          </p:cNvSpPr>
          <p:nvPr>
            <p:ph type="body" idx="1"/>
          </p:nvPr>
        </p:nvSpPr>
        <p:spPr/>
        <p:txBody>
          <a:bodyPr spcFirstLastPara="1" vert="horz" wrap="square" lIns="91440" tIns="45720" rIns="91440" bIns="45720" rtlCol="0" anchor="t" anchorCtr="0">
            <a:normAutofit/>
          </a:bodyPr>
          <a:lstStyle/>
          <a:p>
            <a:pPr lvl="1"/>
            <a:endParaRPr lang="sv-SE" dirty="0">
              <a:sym typeface="Wingdings" panose="05000000000000000000" pitchFamily="2" charset="2"/>
            </a:endParaRPr>
          </a:p>
          <a:p>
            <a:pPr lvl="1"/>
            <a:endParaRPr lang="sv-SE" dirty="0"/>
          </a:p>
        </p:txBody>
      </p:sp>
    </p:spTree>
    <p:extLst>
      <p:ext uri="{BB962C8B-B14F-4D97-AF65-F5344CB8AC3E}">
        <p14:creationId xmlns:p14="http://schemas.microsoft.com/office/powerpoint/2010/main" val="2430797419"/>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
            <a:lum/>
          </a:blip>
          <a:srcRect/>
          <a:stretch>
            <a:fillRect t="-10000" b="-10000"/>
          </a:stretch>
        </a:blipFill>
        <a:effectLst/>
      </p:bgPr>
    </p:bg>
    <p:spTree>
      <p:nvGrpSpPr>
        <p:cNvPr id="1" name=""/>
        <p:cNvGrpSpPr/>
        <p:nvPr/>
      </p:nvGrpSpPr>
      <p:grpSpPr>
        <a:xfrm>
          <a:off x="0" y="0"/>
          <a:ext cx="0" cy="0"/>
          <a:chOff x="0" y="0"/>
          <a:chExt cx="0" cy="0"/>
        </a:xfrm>
      </p:grpSpPr>
      <p:pic>
        <p:nvPicPr>
          <p:cNvPr id="5" name="Bildobjekt 4">
            <a:extLst>
              <a:ext uri="{FF2B5EF4-FFF2-40B4-BE49-F238E27FC236}">
                <a16:creationId xmlns:a16="http://schemas.microsoft.com/office/drawing/2014/main" id="{E1067760-23C9-48F9-A4D5-B9197144D8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53667" y="6176963"/>
            <a:ext cx="3390694" cy="389096"/>
          </a:xfrm>
          <a:prstGeom prst="rect">
            <a:avLst/>
          </a:prstGeom>
        </p:spPr>
      </p:pic>
      <p:sp>
        <p:nvSpPr>
          <p:cNvPr id="8" name="Rubrik 7">
            <a:extLst>
              <a:ext uri="{FF2B5EF4-FFF2-40B4-BE49-F238E27FC236}">
                <a16:creationId xmlns:a16="http://schemas.microsoft.com/office/drawing/2014/main" id="{603BA92C-BC53-4D50-B50B-E6B2237AA683}"/>
              </a:ext>
            </a:extLst>
          </p:cNvPr>
          <p:cNvSpPr>
            <a:spLocks noGrp="1"/>
          </p:cNvSpPr>
          <p:nvPr>
            <p:ph type="title"/>
          </p:nvPr>
        </p:nvSpPr>
        <p:spPr/>
        <p:txBody>
          <a:bodyPr>
            <a:normAutofit/>
          </a:bodyPr>
          <a:lstStyle/>
          <a:p>
            <a:r>
              <a:rPr lang="sv-SE" dirty="0"/>
              <a:t>Hur läser vi in en fil till </a:t>
            </a:r>
            <a:r>
              <a:rPr lang="sv-SE" dirty="0" err="1"/>
              <a:t>Python</a:t>
            </a:r>
            <a:r>
              <a:rPr lang="sv-SE" dirty="0"/>
              <a:t>?</a:t>
            </a:r>
          </a:p>
        </p:txBody>
      </p:sp>
      <p:sp>
        <p:nvSpPr>
          <p:cNvPr id="2" name="Platshållare för text 1">
            <a:extLst>
              <a:ext uri="{FF2B5EF4-FFF2-40B4-BE49-F238E27FC236}">
                <a16:creationId xmlns:a16="http://schemas.microsoft.com/office/drawing/2014/main" id="{C2400BBB-8AC1-44AE-9047-D004FBE0AE54}"/>
              </a:ext>
            </a:extLst>
          </p:cNvPr>
          <p:cNvSpPr>
            <a:spLocks noGrp="1"/>
          </p:cNvSpPr>
          <p:nvPr>
            <p:ph idx="1"/>
          </p:nvPr>
        </p:nvSpPr>
        <p:spPr>
          <a:xfrm>
            <a:off x="838200" y="1825625"/>
            <a:ext cx="10462976" cy="3150530"/>
          </a:xfrm>
        </p:spPr>
        <p:txBody>
          <a:bodyPr spcFirstLastPara="1" vert="horz" wrap="square" lIns="91440" tIns="45720" rIns="91440" bIns="45720" rtlCol="0" anchor="t" anchorCtr="0">
            <a:normAutofit/>
          </a:bodyPr>
          <a:lstStyle/>
          <a:p>
            <a:pPr>
              <a:buSzPts val="1800"/>
            </a:pPr>
            <a:endParaRPr lang="en-US" dirty="0"/>
          </a:p>
          <a:p>
            <a:pPr>
              <a:buSzPts val="1800"/>
            </a:pPr>
            <a:endParaRPr lang="sv-SE" dirty="0"/>
          </a:p>
        </p:txBody>
      </p:sp>
      <p:sp>
        <p:nvSpPr>
          <p:cNvPr id="6" name="Platshållare för text 1">
            <a:extLst>
              <a:ext uri="{FF2B5EF4-FFF2-40B4-BE49-F238E27FC236}">
                <a16:creationId xmlns:a16="http://schemas.microsoft.com/office/drawing/2014/main" id="{78A91552-B207-4562-ABF0-4702A432DEAC}"/>
              </a:ext>
            </a:extLst>
          </p:cNvPr>
          <p:cNvSpPr txBox="1">
            <a:spLocks/>
          </p:cNvSpPr>
          <p:nvPr/>
        </p:nvSpPr>
        <p:spPr>
          <a:xfrm>
            <a:off x="990600" y="1978025"/>
            <a:ext cx="10462976" cy="3150530"/>
          </a:xfrm>
          <a:prstGeom prst="rect">
            <a:avLst/>
          </a:prstGeom>
        </p:spPr>
        <p:txBody>
          <a:bodyPr spcFirstLastPara="1" vert="horz" wrap="square" lIns="91440" tIns="45720" rIns="91440" bIns="4572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ts val="1800"/>
            </a:pPr>
            <a:r>
              <a:rPr lang="en-US" dirty="0" err="1"/>
              <a:t>Använder</a:t>
            </a:r>
            <a:r>
              <a:rPr lang="en-US" dirty="0"/>
              <a:t> import csv</a:t>
            </a:r>
          </a:p>
          <a:p>
            <a:pPr>
              <a:buSzPts val="1800"/>
            </a:pPr>
            <a:r>
              <a:rPr lang="en-US" dirty="0"/>
              <a:t>with open('example.csv') as </a:t>
            </a:r>
            <a:r>
              <a:rPr lang="en-US" dirty="0" err="1"/>
              <a:t>csvfile</a:t>
            </a:r>
            <a:r>
              <a:rPr lang="en-US" dirty="0"/>
              <a:t>:</a:t>
            </a:r>
          </a:p>
          <a:p>
            <a:pPr marL="0" indent="0">
              <a:buSzPts val="1800"/>
              <a:buNone/>
            </a:pPr>
            <a:r>
              <a:rPr lang="en-US" dirty="0"/>
              <a:t>	</a:t>
            </a:r>
            <a:r>
              <a:rPr lang="en-US" dirty="0" err="1"/>
              <a:t>readCSV</a:t>
            </a:r>
            <a:r>
              <a:rPr lang="en-US" dirty="0"/>
              <a:t> = </a:t>
            </a:r>
            <a:r>
              <a:rPr lang="en-US" dirty="0" err="1"/>
              <a:t>csv.reader</a:t>
            </a:r>
            <a:r>
              <a:rPr lang="en-US" dirty="0"/>
              <a:t>(</a:t>
            </a:r>
            <a:r>
              <a:rPr lang="en-US" dirty="0" err="1"/>
              <a:t>csvfile</a:t>
            </a:r>
            <a:r>
              <a:rPr lang="en-US" dirty="0"/>
              <a:t>, delimiter=',')</a:t>
            </a:r>
          </a:p>
          <a:p>
            <a:pPr marL="0" indent="0">
              <a:buSzPts val="1800"/>
              <a:buNone/>
            </a:pPr>
            <a:endParaRPr lang="sv-SE" dirty="0"/>
          </a:p>
        </p:txBody>
      </p:sp>
    </p:spTree>
    <p:extLst>
      <p:ext uri="{BB962C8B-B14F-4D97-AF65-F5344CB8AC3E}">
        <p14:creationId xmlns:p14="http://schemas.microsoft.com/office/powerpoint/2010/main" val="1693282718"/>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7000"/>
            <a:lum/>
          </a:blip>
          <a:srcRect/>
          <a:stretch>
            <a:fillRect t="-33000" b="-33000"/>
          </a:stretch>
        </a:blipFill>
        <a:effectLst/>
      </p:bgPr>
    </p:bg>
    <p:spTree>
      <p:nvGrpSpPr>
        <p:cNvPr id="1" name=""/>
        <p:cNvGrpSpPr/>
        <p:nvPr/>
      </p:nvGrpSpPr>
      <p:grpSpPr>
        <a:xfrm>
          <a:off x="0" y="0"/>
          <a:ext cx="0" cy="0"/>
          <a:chOff x="0" y="0"/>
          <a:chExt cx="0" cy="0"/>
        </a:xfrm>
      </p:grpSpPr>
      <p:pic>
        <p:nvPicPr>
          <p:cNvPr id="5" name="Bildobjekt 4">
            <a:extLst>
              <a:ext uri="{FF2B5EF4-FFF2-40B4-BE49-F238E27FC236}">
                <a16:creationId xmlns:a16="http://schemas.microsoft.com/office/drawing/2014/main" id="{E1067760-23C9-48F9-A4D5-B9197144D8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53667" y="6176963"/>
            <a:ext cx="3390694" cy="389096"/>
          </a:xfrm>
          <a:prstGeom prst="rect">
            <a:avLst/>
          </a:prstGeom>
        </p:spPr>
      </p:pic>
      <p:sp>
        <p:nvSpPr>
          <p:cNvPr id="8" name="Rubrik 7">
            <a:extLst>
              <a:ext uri="{FF2B5EF4-FFF2-40B4-BE49-F238E27FC236}">
                <a16:creationId xmlns:a16="http://schemas.microsoft.com/office/drawing/2014/main" id="{603BA92C-BC53-4D50-B50B-E6B2237AA683}"/>
              </a:ext>
            </a:extLst>
          </p:cNvPr>
          <p:cNvSpPr>
            <a:spLocks noGrp="1"/>
          </p:cNvSpPr>
          <p:nvPr>
            <p:ph type="title"/>
          </p:nvPr>
        </p:nvSpPr>
        <p:spPr/>
        <p:txBody>
          <a:bodyPr>
            <a:normAutofit fontScale="90000"/>
          </a:bodyPr>
          <a:lstStyle/>
          <a:p>
            <a:r>
              <a:rPr lang="sv-SE" dirty="0"/>
              <a:t>Kodexempel</a:t>
            </a:r>
          </a:p>
        </p:txBody>
      </p:sp>
      <p:sp>
        <p:nvSpPr>
          <p:cNvPr id="7" name="Platshållare för innehåll 2">
            <a:extLst>
              <a:ext uri="{FF2B5EF4-FFF2-40B4-BE49-F238E27FC236}">
                <a16:creationId xmlns:a16="http://schemas.microsoft.com/office/drawing/2014/main" id="{196DF7C3-D3D9-4801-A7C5-020E1BB31522}"/>
              </a:ext>
            </a:extLst>
          </p:cNvPr>
          <p:cNvSpPr>
            <a:spLocks noGrp="1"/>
          </p:cNvSpPr>
          <p:nvPr>
            <p:ph type="body" idx="1"/>
          </p:nvPr>
        </p:nvSpPr>
        <p:spPr/>
        <p:txBody>
          <a:bodyPr spcFirstLastPara="1" vert="horz" wrap="square" lIns="91440" tIns="45720" rIns="91440" bIns="45720" rtlCol="0" anchor="t" anchorCtr="0">
            <a:normAutofit/>
          </a:bodyPr>
          <a:lstStyle/>
          <a:p>
            <a:pPr lvl="1"/>
            <a:endParaRPr lang="sv-SE" dirty="0">
              <a:sym typeface="Wingdings" panose="05000000000000000000" pitchFamily="2" charset="2"/>
            </a:endParaRPr>
          </a:p>
          <a:p>
            <a:pPr lvl="1"/>
            <a:endParaRPr lang="sv-SE" dirty="0"/>
          </a:p>
        </p:txBody>
      </p:sp>
    </p:spTree>
    <p:extLst>
      <p:ext uri="{BB962C8B-B14F-4D97-AF65-F5344CB8AC3E}">
        <p14:creationId xmlns:p14="http://schemas.microsoft.com/office/powerpoint/2010/main" val="1252596042"/>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7000"/>
            <a:lum/>
          </a:blip>
          <a:srcRect/>
          <a:stretch>
            <a:fillRect t="-33000" b="-33000"/>
          </a:stretch>
        </a:blipFill>
        <a:effectLst/>
      </p:bgPr>
    </p:bg>
    <p:spTree>
      <p:nvGrpSpPr>
        <p:cNvPr id="1" name=""/>
        <p:cNvGrpSpPr/>
        <p:nvPr/>
      </p:nvGrpSpPr>
      <p:grpSpPr>
        <a:xfrm>
          <a:off x="0" y="0"/>
          <a:ext cx="0" cy="0"/>
          <a:chOff x="0" y="0"/>
          <a:chExt cx="0" cy="0"/>
        </a:xfrm>
      </p:grpSpPr>
      <p:pic>
        <p:nvPicPr>
          <p:cNvPr id="5" name="Bildobjekt 4">
            <a:extLst>
              <a:ext uri="{FF2B5EF4-FFF2-40B4-BE49-F238E27FC236}">
                <a16:creationId xmlns:a16="http://schemas.microsoft.com/office/drawing/2014/main" id="{E1067760-23C9-48F9-A4D5-B9197144D8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53667" y="6176963"/>
            <a:ext cx="3390694" cy="389096"/>
          </a:xfrm>
          <a:prstGeom prst="rect">
            <a:avLst/>
          </a:prstGeom>
        </p:spPr>
      </p:pic>
      <p:sp>
        <p:nvSpPr>
          <p:cNvPr id="8" name="Rubrik 7">
            <a:extLst>
              <a:ext uri="{FF2B5EF4-FFF2-40B4-BE49-F238E27FC236}">
                <a16:creationId xmlns:a16="http://schemas.microsoft.com/office/drawing/2014/main" id="{603BA92C-BC53-4D50-B50B-E6B2237AA683}"/>
              </a:ext>
            </a:extLst>
          </p:cNvPr>
          <p:cNvSpPr>
            <a:spLocks noGrp="1"/>
          </p:cNvSpPr>
          <p:nvPr>
            <p:ph type="title"/>
          </p:nvPr>
        </p:nvSpPr>
        <p:spPr/>
        <p:txBody>
          <a:bodyPr>
            <a:normAutofit fontScale="90000"/>
          </a:bodyPr>
          <a:lstStyle/>
          <a:p>
            <a:r>
              <a:rPr lang="sv-SE" dirty="0"/>
              <a:t>Övningar</a:t>
            </a:r>
          </a:p>
        </p:txBody>
      </p:sp>
      <p:sp>
        <p:nvSpPr>
          <p:cNvPr id="7" name="Platshållare för innehåll 2">
            <a:extLst>
              <a:ext uri="{FF2B5EF4-FFF2-40B4-BE49-F238E27FC236}">
                <a16:creationId xmlns:a16="http://schemas.microsoft.com/office/drawing/2014/main" id="{196DF7C3-D3D9-4801-A7C5-020E1BB31522}"/>
              </a:ext>
            </a:extLst>
          </p:cNvPr>
          <p:cNvSpPr>
            <a:spLocks noGrp="1"/>
          </p:cNvSpPr>
          <p:nvPr>
            <p:ph type="body" idx="1"/>
          </p:nvPr>
        </p:nvSpPr>
        <p:spPr/>
        <p:txBody>
          <a:bodyPr spcFirstLastPara="1" vert="horz" wrap="square" lIns="91440" tIns="45720" rIns="91440" bIns="45720" rtlCol="0" anchor="t" anchorCtr="0">
            <a:normAutofit/>
          </a:bodyPr>
          <a:lstStyle/>
          <a:p>
            <a:pPr marL="186262" indent="0">
              <a:buNone/>
            </a:pPr>
            <a:r>
              <a:rPr lang="sv-SE" dirty="0">
                <a:sym typeface="Wingdings" panose="05000000000000000000" pitchFamily="2" charset="2"/>
                <a:hlinkClick r:id="rId5"/>
              </a:rPr>
              <a:t>https://www.w3schools.com/python/python_intro.asp</a:t>
            </a:r>
            <a:endParaRPr lang="sv-SE" dirty="0">
              <a:sym typeface="Wingdings" panose="05000000000000000000" pitchFamily="2" charset="2"/>
            </a:endParaRPr>
          </a:p>
          <a:p>
            <a:pPr marL="186262" indent="0">
              <a:buNone/>
            </a:pPr>
            <a:endParaRPr lang="sv-SE" dirty="0">
              <a:sym typeface="Wingdings" panose="05000000000000000000" pitchFamily="2" charset="2"/>
            </a:endParaRPr>
          </a:p>
          <a:p>
            <a:pPr marL="186262" indent="0">
              <a:buNone/>
            </a:pPr>
            <a:r>
              <a:rPr lang="sv-SE" dirty="0">
                <a:sym typeface="Wingdings" panose="05000000000000000000" pitchFamily="2" charset="2"/>
                <a:hlinkClick r:id="rId6"/>
              </a:rPr>
              <a:t>https://pythonprogramming.net/introduction-to-python-programming/</a:t>
            </a:r>
            <a:endParaRPr lang="sv-SE" dirty="0">
              <a:sym typeface="Wingdings" panose="05000000000000000000" pitchFamily="2" charset="2"/>
            </a:endParaRPr>
          </a:p>
          <a:p>
            <a:pPr marL="186262" indent="0">
              <a:buNone/>
            </a:pPr>
            <a:endParaRPr lang="sv-SE" dirty="0">
              <a:sym typeface="Wingdings" panose="05000000000000000000" pitchFamily="2" charset="2"/>
            </a:endParaRPr>
          </a:p>
          <a:p>
            <a:pPr lvl="1"/>
            <a:endParaRPr lang="sv-SE" dirty="0"/>
          </a:p>
        </p:txBody>
      </p:sp>
    </p:spTree>
    <p:extLst>
      <p:ext uri="{BB962C8B-B14F-4D97-AF65-F5344CB8AC3E}">
        <p14:creationId xmlns:p14="http://schemas.microsoft.com/office/powerpoint/2010/main" val="606911718"/>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000"/>
            <a:lum/>
          </a:blip>
          <a:srcRect/>
          <a:stretch>
            <a:fillRect t="-9000" b="-9000"/>
          </a:stretch>
        </a:blipFill>
        <a:effectLst/>
      </p:bgPr>
    </p:bg>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a:t>Summering av dagens lektion</a:t>
            </a:r>
          </a:p>
        </p:txBody>
      </p:sp>
      <p:sp>
        <p:nvSpPr>
          <p:cNvPr id="3" name="Platshållare för innehåll 2"/>
          <p:cNvSpPr>
            <a:spLocks noGrp="1"/>
          </p:cNvSpPr>
          <p:nvPr>
            <p:ph idx="1"/>
          </p:nvPr>
        </p:nvSpPr>
        <p:spPr>
          <a:xfrm>
            <a:off x="838200" y="1477108"/>
            <a:ext cx="10515600" cy="4903055"/>
          </a:xfrm>
        </p:spPr>
        <p:txBody>
          <a:bodyPr>
            <a:noAutofit/>
          </a:bodyPr>
          <a:lstStyle/>
          <a:p>
            <a:pPr lvl="1"/>
            <a:r>
              <a:rPr lang="sv-SE" sz="3200" dirty="0"/>
              <a:t>Vi har gått igenom grunderna till OO programmering</a:t>
            </a:r>
          </a:p>
          <a:p>
            <a:pPr lvl="1"/>
            <a:r>
              <a:rPr lang="sv-SE" sz="3200" dirty="0"/>
              <a:t>Vi har gått igenom </a:t>
            </a:r>
            <a:r>
              <a:rPr lang="sv-SE" sz="3200" dirty="0" err="1"/>
              <a:t>basics</a:t>
            </a:r>
            <a:r>
              <a:rPr lang="sv-SE" sz="3200" dirty="0"/>
              <a:t> i </a:t>
            </a:r>
            <a:r>
              <a:rPr lang="sv-SE" sz="3200" dirty="0" err="1"/>
              <a:t>Python</a:t>
            </a:r>
            <a:r>
              <a:rPr lang="sv-SE" sz="3200" dirty="0"/>
              <a:t> och programmering</a:t>
            </a:r>
          </a:p>
          <a:p>
            <a:pPr lvl="1"/>
            <a:endParaRPr lang="sv-SE" sz="3200" dirty="0"/>
          </a:p>
        </p:txBody>
      </p:sp>
      <p:pic>
        <p:nvPicPr>
          <p:cNvPr id="6" name="Bildobjekt 5">
            <a:extLst>
              <a:ext uri="{FF2B5EF4-FFF2-40B4-BE49-F238E27FC236}">
                <a16:creationId xmlns:a16="http://schemas.microsoft.com/office/drawing/2014/main" id="{61AC0A41-6DD8-4BDC-B4FE-0025962B62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53667" y="6176963"/>
            <a:ext cx="3390694" cy="389096"/>
          </a:xfrm>
          <a:prstGeom prst="rect">
            <a:avLst/>
          </a:prstGeom>
        </p:spPr>
      </p:pic>
    </p:spTree>
    <p:extLst>
      <p:ext uri="{BB962C8B-B14F-4D97-AF65-F5344CB8AC3E}">
        <p14:creationId xmlns:p14="http://schemas.microsoft.com/office/powerpoint/2010/main" val="2505655817"/>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000"/>
            <a:lum/>
          </a:blip>
          <a:srcRect/>
          <a:stretch>
            <a:fillRect t="-9000" b="-9000"/>
          </a:stretch>
        </a:blipFill>
        <a:effectLst/>
      </p:bgPr>
    </p:bg>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a:t>Framåtblick inför nästa lektion</a:t>
            </a:r>
          </a:p>
        </p:txBody>
      </p:sp>
      <p:sp>
        <p:nvSpPr>
          <p:cNvPr id="3" name="Platshållare för innehåll 2"/>
          <p:cNvSpPr>
            <a:spLocks noGrp="1"/>
          </p:cNvSpPr>
          <p:nvPr>
            <p:ph idx="1"/>
          </p:nvPr>
        </p:nvSpPr>
        <p:spPr/>
        <p:txBody>
          <a:bodyPr/>
          <a:lstStyle/>
          <a:p>
            <a:r>
              <a:rPr lang="sv-SE" dirty="0" err="1"/>
              <a:t>Agila</a:t>
            </a:r>
            <a:r>
              <a:rPr lang="sv-SE" dirty="0"/>
              <a:t> arbetsmetoder</a:t>
            </a:r>
          </a:p>
          <a:p>
            <a:endParaRPr lang="sv-SE" dirty="0"/>
          </a:p>
          <a:p>
            <a:pPr marL="457200" lvl="1" indent="0">
              <a:buNone/>
            </a:pPr>
            <a:endParaRPr lang="sv-SE" dirty="0"/>
          </a:p>
        </p:txBody>
      </p:sp>
      <p:pic>
        <p:nvPicPr>
          <p:cNvPr id="6" name="Bildobjekt 5">
            <a:extLst>
              <a:ext uri="{FF2B5EF4-FFF2-40B4-BE49-F238E27FC236}">
                <a16:creationId xmlns:a16="http://schemas.microsoft.com/office/drawing/2014/main" id="{3E875C30-CB53-4FD4-89EB-F6C5F7E9DB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53667" y="6176963"/>
            <a:ext cx="3390694" cy="389096"/>
          </a:xfrm>
          <a:prstGeom prst="rect">
            <a:avLst/>
          </a:prstGeom>
        </p:spPr>
      </p:pic>
    </p:spTree>
    <p:extLst>
      <p:ext uri="{BB962C8B-B14F-4D97-AF65-F5344CB8AC3E}">
        <p14:creationId xmlns:p14="http://schemas.microsoft.com/office/powerpoint/2010/main" val="3095480624"/>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
            <a:lum/>
          </a:blip>
          <a:srcRect/>
          <a:stretch>
            <a:fillRect t="-9000" b="-9000"/>
          </a:stretch>
        </a:blipFill>
        <a:effectLst/>
      </p:bgPr>
    </p:bg>
    <p:spTree>
      <p:nvGrpSpPr>
        <p:cNvPr id="1" name=""/>
        <p:cNvGrpSpPr/>
        <p:nvPr/>
      </p:nvGrpSpPr>
      <p:grpSpPr>
        <a:xfrm>
          <a:off x="0" y="0"/>
          <a:ext cx="0" cy="0"/>
          <a:chOff x="0" y="0"/>
          <a:chExt cx="0" cy="0"/>
        </a:xfrm>
      </p:grpSpPr>
      <p:sp>
        <p:nvSpPr>
          <p:cNvPr id="7" name="Rubrik 6">
            <a:extLst>
              <a:ext uri="{FF2B5EF4-FFF2-40B4-BE49-F238E27FC236}">
                <a16:creationId xmlns:a16="http://schemas.microsoft.com/office/drawing/2014/main" id="{B37DA1A6-1BD8-4E05-9048-99A9718C7812}"/>
              </a:ext>
            </a:extLst>
          </p:cNvPr>
          <p:cNvSpPr>
            <a:spLocks noGrp="1"/>
          </p:cNvSpPr>
          <p:nvPr>
            <p:ph type="title"/>
          </p:nvPr>
        </p:nvSpPr>
        <p:spPr>
          <a:xfrm>
            <a:off x="1466403" y="1618910"/>
            <a:ext cx="11360800" cy="763600"/>
          </a:xfrm>
        </p:spPr>
        <p:txBody>
          <a:bodyPr>
            <a:noAutofit/>
          </a:bodyPr>
          <a:lstStyle/>
          <a:p>
            <a:r>
              <a:rPr lang="sv-SE" sz="7200" i="1" dirty="0">
                <a:latin typeface="Avenir Next Condensed Heavy" panose="020B0906020202020204" pitchFamily="34" charset="0"/>
              </a:rPr>
              <a:t>Vad är objektorienterad programmering?</a:t>
            </a:r>
          </a:p>
        </p:txBody>
      </p:sp>
    </p:spTree>
    <p:extLst>
      <p:ext uri="{BB962C8B-B14F-4D97-AF65-F5344CB8AC3E}">
        <p14:creationId xmlns:p14="http://schemas.microsoft.com/office/powerpoint/2010/main" val="1095511773"/>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
            <a:lum/>
          </a:blip>
          <a:srcRect/>
          <a:stretch>
            <a:fillRect t="-9000" b="-9000"/>
          </a:stretch>
        </a:blipFill>
        <a:effectLst/>
      </p:bgPr>
    </p:bg>
    <p:spTree>
      <p:nvGrpSpPr>
        <p:cNvPr id="1" name=""/>
        <p:cNvGrpSpPr/>
        <p:nvPr/>
      </p:nvGrpSpPr>
      <p:grpSpPr>
        <a:xfrm>
          <a:off x="0" y="0"/>
          <a:ext cx="0" cy="0"/>
          <a:chOff x="0" y="0"/>
          <a:chExt cx="0" cy="0"/>
        </a:xfrm>
      </p:grpSpPr>
      <p:sp>
        <p:nvSpPr>
          <p:cNvPr id="7" name="Rubrik 6">
            <a:extLst>
              <a:ext uri="{FF2B5EF4-FFF2-40B4-BE49-F238E27FC236}">
                <a16:creationId xmlns:a16="http://schemas.microsoft.com/office/drawing/2014/main" id="{B37DA1A6-1BD8-4E05-9048-99A9718C7812}"/>
              </a:ext>
            </a:extLst>
          </p:cNvPr>
          <p:cNvSpPr>
            <a:spLocks noGrp="1"/>
          </p:cNvSpPr>
          <p:nvPr>
            <p:ph type="title"/>
          </p:nvPr>
        </p:nvSpPr>
        <p:spPr/>
        <p:txBody>
          <a:bodyPr>
            <a:normAutofit fontScale="90000"/>
          </a:bodyPr>
          <a:lstStyle/>
          <a:p>
            <a:r>
              <a:rPr lang="sv-SE" dirty="0"/>
              <a:t>Vad är objektorientering?</a:t>
            </a:r>
          </a:p>
        </p:txBody>
      </p:sp>
      <p:sp>
        <p:nvSpPr>
          <p:cNvPr id="5" name="Platshållare för text 4">
            <a:extLst>
              <a:ext uri="{FF2B5EF4-FFF2-40B4-BE49-F238E27FC236}">
                <a16:creationId xmlns:a16="http://schemas.microsoft.com/office/drawing/2014/main" id="{5719F232-1038-4780-926B-5764D34955A5}"/>
              </a:ext>
            </a:extLst>
          </p:cNvPr>
          <p:cNvSpPr>
            <a:spLocks noGrp="1"/>
          </p:cNvSpPr>
          <p:nvPr>
            <p:ph type="body" idx="1"/>
          </p:nvPr>
        </p:nvSpPr>
        <p:spPr/>
        <p:txBody>
          <a:bodyPr spcFirstLastPara="1" vert="horz" wrap="square" lIns="91440" tIns="45720" rIns="91440" bIns="45720" rtlCol="0" anchor="t" anchorCtr="0">
            <a:normAutofit/>
          </a:bodyPr>
          <a:lstStyle/>
          <a:p>
            <a:pPr marL="457200" indent="-457200">
              <a:spcBef>
                <a:spcPts val="1000"/>
              </a:spcBef>
            </a:pPr>
            <a:r>
              <a:rPr lang="sv-SE" dirty="0"/>
              <a:t>Objektorientering handlar egentligen inte så mycket om programmering, utan just om hur man organiserar data.</a:t>
            </a:r>
          </a:p>
          <a:p>
            <a:pPr marL="457200" indent="-457200">
              <a:spcBef>
                <a:spcPts val="1000"/>
              </a:spcBef>
            </a:pPr>
            <a:r>
              <a:rPr lang="sv-SE" dirty="0"/>
              <a:t>Objektorienterade programmeringsspråk erbjuder alltså stöd för att tänka på det sättet – men bara för att det erbjuder stöd för det behöver det inte bli objektorienterat</a:t>
            </a:r>
          </a:p>
          <a:p>
            <a:pPr marL="457200" indent="-457200">
              <a:spcBef>
                <a:spcPts val="1000"/>
              </a:spcBef>
            </a:pPr>
            <a:r>
              <a:rPr lang="sv-SE" dirty="0"/>
              <a:t>Objektorientering är alltså ett visst tänk, inte ett programmeringsspråk</a:t>
            </a:r>
          </a:p>
          <a:p>
            <a:pPr marL="457200" indent="-457200">
              <a:spcBef>
                <a:spcPts val="1000"/>
              </a:spcBef>
            </a:pPr>
            <a:endParaRPr lang="sv-SE" dirty="0"/>
          </a:p>
        </p:txBody>
      </p:sp>
    </p:spTree>
    <p:extLst>
      <p:ext uri="{BB962C8B-B14F-4D97-AF65-F5344CB8AC3E}">
        <p14:creationId xmlns:p14="http://schemas.microsoft.com/office/powerpoint/2010/main" val="294646126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27000"/>
            <a:lum/>
          </a:blip>
          <a:srcRect/>
          <a:stretch>
            <a:fillRect t="-33000" b="-33000"/>
          </a:stretch>
        </a:blipFill>
        <a:effectLst/>
      </p:bgPr>
    </p:bg>
    <p:spTree>
      <p:nvGrpSpPr>
        <p:cNvPr id="1" name=""/>
        <p:cNvGrpSpPr/>
        <p:nvPr/>
      </p:nvGrpSpPr>
      <p:grpSpPr>
        <a:xfrm>
          <a:off x="0" y="0"/>
          <a:ext cx="0" cy="0"/>
          <a:chOff x="0" y="0"/>
          <a:chExt cx="0" cy="0"/>
        </a:xfrm>
      </p:grpSpPr>
      <p:sp>
        <p:nvSpPr>
          <p:cNvPr id="7" name="Rubrik 6">
            <a:extLst>
              <a:ext uri="{FF2B5EF4-FFF2-40B4-BE49-F238E27FC236}">
                <a16:creationId xmlns:a16="http://schemas.microsoft.com/office/drawing/2014/main" id="{B37DA1A6-1BD8-4E05-9048-99A9718C7812}"/>
              </a:ext>
            </a:extLst>
          </p:cNvPr>
          <p:cNvSpPr>
            <a:spLocks noGrp="1"/>
          </p:cNvSpPr>
          <p:nvPr>
            <p:ph type="title"/>
          </p:nvPr>
        </p:nvSpPr>
        <p:spPr/>
        <p:txBody>
          <a:bodyPr>
            <a:normAutofit fontScale="90000"/>
          </a:bodyPr>
          <a:lstStyle/>
          <a:p>
            <a:r>
              <a:rPr lang="sv-SE" dirty="0"/>
              <a:t>Program skapas av algoritmer och data</a:t>
            </a:r>
          </a:p>
        </p:txBody>
      </p:sp>
      <p:sp>
        <p:nvSpPr>
          <p:cNvPr id="5" name="Platshållare för text 4">
            <a:extLst>
              <a:ext uri="{FF2B5EF4-FFF2-40B4-BE49-F238E27FC236}">
                <a16:creationId xmlns:a16="http://schemas.microsoft.com/office/drawing/2014/main" id="{5719F232-1038-4780-926B-5764D34955A5}"/>
              </a:ext>
            </a:extLst>
          </p:cNvPr>
          <p:cNvSpPr>
            <a:spLocks noGrp="1"/>
          </p:cNvSpPr>
          <p:nvPr>
            <p:ph type="body" idx="1"/>
          </p:nvPr>
        </p:nvSpPr>
        <p:spPr>
          <a:xfrm>
            <a:off x="415600" y="1536633"/>
            <a:ext cx="11360800" cy="5217802"/>
          </a:xfrm>
        </p:spPr>
        <p:txBody>
          <a:bodyPr spcFirstLastPara="1" vert="horz" wrap="square" lIns="91440" tIns="45720" rIns="91440" bIns="45720" rtlCol="0" anchor="t" anchorCtr="0">
            <a:normAutofit lnSpcReduction="10000"/>
          </a:bodyPr>
          <a:lstStyle/>
          <a:p>
            <a:pPr marL="457200" indent="-457200">
              <a:spcBef>
                <a:spcPts val="1000"/>
              </a:spcBef>
            </a:pPr>
            <a:r>
              <a:rPr lang="sv-SE" dirty="0"/>
              <a:t>Datorprogram består av steg-för-steg anvisningar för vad en dator ska göra, ungefär som ett recept</a:t>
            </a:r>
          </a:p>
          <a:p>
            <a:pPr marL="457200" indent="-457200">
              <a:spcBef>
                <a:spcPts val="1000"/>
              </a:spcBef>
            </a:pPr>
            <a:r>
              <a:rPr lang="sv-SE" dirty="0"/>
              <a:t>Objektorientering handlar inte så mycket om just de här anvisningarna, utan mer om de saker som programmet ska jobba med (Ingredienser i ett recept)</a:t>
            </a:r>
          </a:p>
          <a:p>
            <a:pPr marL="457200" indent="-457200">
              <a:spcBef>
                <a:spcPts val="1000"/>
              </a:spcBef>
            </a:pPr>
            <a:r>
              <a:rPr lang="sv-SE" dirty="0"/>
              <a:t>De ”ingredienser” som ett program jobbar med är data t ex tal (42) och textsträngar (”Sven Svensson”)</a:t>
            </a:r>
          </a:p>
          <a:p>
            <a:pPr marL="457200" indent="-457200">
              <a:spcBef>
                <a:spcPts val="1000"/>
              </a:spcBef>
            </a:pPr>
            <a:r>
              <a:rPr lang="sv-SE" dirty="0"/>
              <a:t>Du kan också sätta ihop den här data för att skapa mer komplicerade saker som en kundpost som innehåller ett tal (42) och textsträng (”Sven Svensson”)</a:t>
            </a:r>
          </a:p>
          <a:p>
            <a:pPr marL="457200" indent="-457200">
              <a:spcBef>
                <a:spcPts val="1000"/>
              </a:spcBef>
            </a:pPr>
            <a:r>
              <a:rPr lang="sv-SE" dirty="0"/>
              <a:t>Objektorientering handlar om de mer komplicerade sakerna: vad de är, vad de innehåller och hur man arbetar med dom</a:t>
            </a:r>
          </a:p>
          <a:p>
            <a:pPr marL="457200" indent="-457200">
              <a:spcBef>
                <a:spcPts val="1000"/>
              </a:spcBef>
            </a:pPr>
            <a:endParaRPr lang="sv-SE" dirty="0"/>
          </a:p>
          <a:p>
            <a:pPr marL="457200" indent="-457200">
              <a:spcBef>
                <a:spcPts val="1000"/>
              </a:spcBef>
            </a:pPr>
            <a:endParaRPr lang="sv-SE" dirty="0"/>
          </a:p>
        </p:txBody>
      </p:sp>
    </p:spTree>
    <p:extLst>
      <p:ext uri="{BB962C8B-B14F-4D97-AF65-F5344CB8AC3E}">
        <p14:creationId xmlns:p14="http://schemas.microsoft.com/office/powerpoint/2010/main" val="212417690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000"/>
            <a:lum/>
          </a:blip>
          <a:srcRect/>
          <a:stretch>
            <a:fillRect t="-9000" b="-9000"/>
          </a:stretch>
        </a:blipFill>
        <a:effectLst/>
      </p:bgPr>
    </p:bg>
    <p:spTree>
      <p:nvGrpSpPr>
        <p:cNvPr id="1" name=""/>
        <p:cNvGrpSpPr/>
        <p:nvPr/>
      </p:nvGrpSpPr>
      <p:grpSpPr>
        <a:xfrm>
          <a:off x="0" y="0"/>
          <a:ext cx="0" cy="0"/>
          <a:chOff x="0" y="0"/>
          <a:chExt cx="0" cy="0"/>
        </a:xfrm>
      </p:grpSpPr>
      <p:sp>
        <p:nvSpPr>
          <p:cNvPr id="5" name="Platshållare för text 4">
            <a:extLst>
              <a:ext uri="{FF2B5EF4-FFF2-40B4-BE49-F238E27FC236}">
                <a16:creationId xmlns:a16="http://schemas.microsoft.com/office/drawing/2014/main" id="{5719F232-1038-4780-926B-5764D34955A5}"/>
              </a:ext>
            </a:extLst>
          </p:cNvPr>
          <p:cNvSpPr>
            <a:spLocks noGrp="1"/>
          </p:cNvSpPr>
          <p:nvPr>
            <p:ph type="body" idx="1"/>
          </p:nvPr>
        </p:nvSpPr>
        <p:spPr/>
        <p:txBody>
          <a:bodyPr vert="horz" lIns="91440" tIns="45720" rIns="91440" bIns="45720" rtlCol="0">
            <a:normAutofit/>
          </a:bodyPr>
          <a:lstStyle/>
          <a:p>
            <a:pPr marL="457200" indent="-457200">
              <a:spcBef>
                <a:spcPts val="1000"/>
              </a:spcBef>
            </a:pPr>
            <a:r>
              <a:rPr lang="sv-SE" dirty="0"/>
              <a:t>I all typ av programmering så pratar vi om </a:t>
            </a:r>
            <a:r>
              <a:rPr lang="sv-SE" dirty="0" err="1"/>
              <a:t>modualisering</a:t>
            </a:r>
            <a:r>
              <a:rPr lang="sv-SE" dirty="0"/>
              <a:t> </a:t>
            </a:r>
          </a:p>
          <a:p>
            <a:pPr marL="457200" indent="-457200">
              <a:spcBef>
                <a:spcPts val="1000"/>
              </a:spcBef>
            </a:pPr>
            <a:r>
              <a:rPr lang="sv-SE" dirty="0"/>
              <a:t>Vi delar upp vårt program i mindre delar för att lösa deluppgifter istället för en stor uppgift </a:t>
            </a:r>
          </a:p>
        </p:txBody>
      </p:sp>
      <p:sp>
        <p:nvSpPr>
          <p:cNvPr id="7" name="Rubrik 6">
            <a:extLst>
              <a:ext uri="{FF2B5EF4-FFF2-40B4-BE49-F238E27FC236}">
                <a16:creationId xmlns:a16="http://schemas.microsoft.com/office/drawing/2014/main" id="{B37DA1A6-1BD8-4E05-9048-99A9718C7812}"/>
              </a:ext>
            </a:extLst>
          </p:cNvPr>
          <p:cNvSpPr>
            <a:spLocks noGrp="1"/>
          </p:cNvSpPr>
          <p:nvPr>
            <p:ph type="title"/>
          </p:nvPr>
        </p:nvSpPr>
        <p:spPr/>
        <p:txBody>
          <a:bodyPr>
            <a:normAutofit fontScale="90000"/>
          </a:bodyPr>
          <a:lstStyle/>
          <a:p>
            <a:r>
              <a:rPr lang="sv-SE" dirty="0"/>
              <a:t>Modularisering </a:t>
            </a:r>
          </a:p>
        </p:txBody>
      </p:sp>
      <p:pic>
        <p:nvPicPr>
          <p:cNvPr id="3" name="Bildobjekt 2">
            <a:extLst>
              <a:ext uri="{FF2B5EF4-FFF2-40B4-BE49-F238E27FC236}">
                <a16:creationId xmlns:a16="http://schemas.microsoft.com/office/drawing/2014/main" id="{7EC77C4D-EA9A-428B-B636-2269620134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9" y="3604888"/>
            <a:ext cx="3366569" cy="1838324"/>
          </a:xfrm>
          <a:prstGeom prst="rect">
            <a:avLst/>
          </a:prstGeom>
        </p:spPr>
      </p:pic>
      <p:pic>
        <p:nvPicPr>
          <p:cNvPr id="6" name="Bildobjekt 5">
            <a:extLst>
              <a:ext uri="{FF2B5EF4-FFF2-40B4-BE49-F238E27FC236}">
                <a16:creationId xmlns:a16="http://schemas.microsoft.com/office/drawing/2014/main" id="{22A06EA8-8447-4059-839C-E8E5CB2DA5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6747" y="3428999"/>
            <a:ext cx="2713448" cy="2014213"/>
          </a:xfrm>
          <a:prstGeom prst="rect">
            <a:avLst/>
          </a:prstGeom>
        </p:spPr>
      </p:pic>
    </p:spTree>
    <p:extLst>
      <p:ext uri="{BB962C8B-B14F-4D97-AF65-F5344CB8AC3E}">
        <p14:creationId xmlns:p14="http://schemas.microsoft.com/office/powerpoint/2010/main" val="155266687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
            <a:lum/>
          </a:blip>
          <a:srcRect/>
          <a:stretch>
            <a:fillRect t="-9000" b="-9000"/>
          </a:stretch>
        </a:blipFill>
        <a:effectLst/>
      </p:bgPr>
    </p:bg>
    <p:spTree>
      <p:nvGrpSpPr>
        <p:cNvPr id="1" name=""/>
        <p:cNvGrpSpPr/>
        <p:nvPr/>
      </p:nvGrpSpPr>
      <p:grpSpPr>
        <a:xfrm>
          <a:off x="0" y="0"/>
          <a:ext cx="0" cy="0"/>
          <a:chOff x="0" y="0"/>
          <a:chExt cx="0" cy="0"/>
        </a:xfrm>
      </p:grpSpPr>
      <p:sp>
        <p:nvSpPr>
          <p:cNvPr id="7" name="Rubrik 6">
            <a:extLst>
              <a:ext uri="{FF2B5EF4-FFF2-40B4-BE49-F238E27FC236}">
                <a16:creationId xmlns:a16="http://schemas.microsoft.com/office/drawing/2014/main" id="{B37DA1A6-1BD8-4E05-9048-99A9718C7812}"/>
              </a:ext>
            </a:extLst>
          </p:cNvPr>
          <p:cNvSpPr>
            <a:spLocks noGrp="1"/>
          </p:cNvSpPr>
          <p:nvPr>
            <p:ph type="title"/>
          </p:nvPr>
        </p:nvSpPr>
        <p:spPr/>
        <p:txBody>
          <a:bodyPr>
            <a:normAutofit fontScale="90000"/>
          </a:bodyPr>
          <a:lstStyle/>
          <a:p>
            <a:r>
              <a:rPr lang="sv-SE" dirty="0"/>
              <a:t>Vad är ett objekt?</a:t>
            </a:r>
          </a:p>
        </p:txBody>
      </p:sp>
      <p:sp>
        <p:nvSpPr>
          <p:cNvPr id="5" name="Platshållare för text 4">
            <a:extLst>
              <a:ext uri="{FF2B5EF4-FFF2-40B4-BE49-F238E27FC236}">
                <a16:creationId xmlns:a16="http://schemas.microsoft.com/office/drawing/2014/main" id="{5719F232-1038-4780-926B-5764D34955A5}"/>
              </a:ext>
            </a:extLst>
          </p:cNvPr>
          <p:cNvSpPr>
            <a:spLocks noGrp="1"/>
          </p:cNvSpPr>
          <p:nvPr>
            <p:ph type="body" idx="1"/>
          </p:nvPr>
        </p:nvSpPr>
        <p:spPr/>
        <p:txBody>
          <a:bodyPr spcFirstLastPara="1" vert="horz" wrap="square" lIns="91440" tIns="45720" rIns="91440" bIns="45720" rtlCol="0" anchor="t" anchorCtr="0">
            <a:normAutofit/>
          </a:bodyPr>
          <a:lstStyle/>
          <a:p>
            <a:pPr marL="457200" indent="-457200">
              <a:spcBef>
                <a:spcPts val="1000"/>
              </a:spcBef>
            </a:pPr>
            <a:r>
              <a:rPr lang="sv-SE" dirty="0"/>
              <a:t>Ett </a:t>
            </a:r>
            <a:r>
              <a:rPr lang="sv-SE" b="1" dirty="0"/>
              <a:t>objekt</a:t>
            </a:r>
            <a:r>
              <a:rPr lang="sv-SE" dirty="0"/>
              <a:t> kan till exempel vara en bok i ett program som används på ett bibliotek för att hantera utlåning</a:t>
            </a:r>
          </a:p>
          <a:p>
            <a:pPr marL="457200" indent="-457200">
              <a:spcBef>
                <a:spcPts val="1000"/>
              </a:spcBef>
            </a:pPr>
            <a:r>
              <a:rPr lang="sv-SE" b="1" dirty="0"/>
              <a:t>Boken</a:t>
            </a:r>
            <a:r>
              <a:rPr lang="sv-SE" dirty="0"/>
              <a:t> har ett antal egenskaper som beskrivs av dess attribut (författare, titel, antal sidor, egenskapen att vara utlånad eller tillgänglig till exempel) och ett antal metoder som kan användas för att hämta eller ändra information</a:t>
            </a:r>
          </a:p>
          <a:p>
            <a:pPr marL="457200" indent="-457200">
              <a:spcBef>
                <a:spcPts val="1000"/>
              </a:spcBef>
            </a:pPr>
            <a:r>
              <a:rPr lang="sv-SE" dirty="0"/>
              <a:t>Ett </a:t>
            </a:r>
            <a:r>
              <a:rPr lang="sv-SE" b="1" dirty="0"/>
              <a:t>objekt</a:t>
            </a:r>
            <a:r>
              <a:rPr lang="sv-SE" dirty="0"/>
              <a:t> skapas av klasser</a:t>
            </a:r>
          </a:p>
        </p:txBody>
      </p:sp>
    </p:spTree>
    <p:extLst>
      <p:ext uri="{BB962C8B-B14F-4D97-AF65-F5344CB8AC3E}">
        <p14:creationId xmlns:p14="http://schemas.microsoft.com/office/powerpoint/2010/main" val="7466067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8000"/>
            <a:lum/>
          </a:blip>
          <a:srcRect/>
          <a:stretch>
            <a:fillRect t="-9000" b="-9000"/>
          </a:stretch>
        </a:blipFill>
        <a:effectLst/>
      </p:bgPr>
    </p:bg>
    <p:spTree>
      <p:nvGrpSpPr>
        <p:cNvPr id="1" name=""/>
        <p:cNvGrpSpPr/>
        <p:nvPr/>
      </p:nvGrpSpPr>
      <p:grpSpPr>
        <a:xfrm>
          <a:off x="0" y="0"/>
          <a:ext cx="0" cy="0"/>
          <a:chOff x="0" y="0"/>
          <a:chExt cx="0" cy="0"/>
        </a:xfrm>
      </p:grpSpPr>
      <p:sp>
        <p:nvSpPr>
          <p:cNvPr id="7" name="Rubrik 6">
            <a:extLst>
              <a:ext uri="{FF2B5EF4-FFF2-40B4-BE49-F238E27FC236}">
                <a16:creationId xmlns:a16="http://schemas.microsoft.com/office/drawing/2014/main" id="{B37DA1A6-1BD8-4E05-9048-99A9718C7812}"/>
              </a:ext>
            </a:extLst>
          </p:cNvPr>
          <p:cNvSpPr>
            <a:spLocks noGrp="1"/>
          </p:cNvSpPr>
          <p:nvPr>
            <p:ph type="title"/>
          </p:nvPr>
        </p:nvSpPr>
        <p:spPr/>
        <p:txBody>
          <a:bodyPr>
            <a:normAutofit fontScale="90000"/>
          </a:bodyPr>
          <a:lstStyle/>
          <a:p>
            <a:r>
              <a:rPr lang="sv-SE" dirty="0"/>
              <a:t>Vad är en klass?</a:t>
            </a:r>
          </a:p>
        </p:txBody>
      </p:sp>
      <p:sp>
        <p:nvSpPr>
          <p:cNvPr id="5" name="Platshållare för text 4">
            <a:extLst>
              <a:ext uri="{FF2B5EF4-FFF2-40B4-BE49-F238E27FC236}">
                <a16:creationId xmlns:a16="http://schemas.microsoft.com/office/drawing/2014/main" id="{5719F232-1038-4780-926B-5764D34955A5}"/>
              </a:ext>
            </a:extLst>
          </p:cNvPr>
          <p:cNvSpPr>
            <a:spLocks noGrp="1"/>
          </p:cNvSpPr>
          <p:nvPr>
            <p:ph type="body" idx="1"/>
          </p:nvPr>
        </p:nvSpPr>
        <p:spPr/>
        <p:txBody>
          <a:bodyPr spcFirstLastPara="1" vert="horz" wrap="square" lIns="91440" tIns="45720" rIns="91440" bIns="45720" rtlCol="0" anchor="t" anchorCtr="0">
            <a:normAutofit/>
          </a:bodyPr>
          <a:lstStyle/>
          <a:p>
            <a:pPr marL="457200" indent="-457200">
              <a:spcBef>
                <a:spcPts val="1000"/>
              </a:spcBef>
            </a:pPr>
            <a:r>
              <a:rPr lang="sv-SE" dirty="0"/>
              <a:t>En klass är en </a:t>
            </a:r>
            <a:r>
              <a:rPr lang="sv-SE" dirty="0" err="1"/>
              <a:t>blueprint</a:t>
            </a:r>
            <a:r>
              <a:rPr lang="sv-SE" dirty="0"/>
              <a:t> för hur ett objekt ska skapas</a:t>
            </a:r>
          </a:p>
          <a:p>
            <a:pPr marL="457200" indent="-457200">
              <a:spcBef>
                <a:spcPts val="1000"/>
              </a:spcBef>
            </a:pPr>
            <a:r>
              <a:rPr lang="sv-SE" dirty="0"/>
              <a:t>I </a:t>
            </a:r>
            <a:r>
              <a:rPr lang="sv-SE" dirty="0" err="1"/>
              <a:t>Python</a:t>
            </a:r>
            <a:r>
              <a:rPr lang="sv-SE" dirty="0"/>
              <a:t> så använder alla klasser den inbyggda funktionen __</a:t>
            </a:r>
            <a:r>
              <a:rPr lang="sv-SE" dirty="0" err="1"/>
              <a:t>init</a:t>
            </a:r>
            <a:r>
              <a:rPr lang="sv-SE" dirty="0"/>
              <a:t>__() när klassen initieras (körs)</a:t>
            </a:r>
          </a:p>
          <a:p>
            <a:pPr marL="457200" indent="-457200">
              <a:spcBef>
                <a:spcPts val="1000"/>
              </a:spcBef>
            </a:pPr>
            <a:r>
              <a:rPr lang="sv-SE" dirty="0"/>
              <a:t>Den används när du skapar ett objekt från en klass</a:t>
            </a:r>
          </a:p>
          <a:p>
            <a:pPr marL="457200" indent="-457200">
              <a:spcBef>
                <a:spcPts val="1000"/>
              </a:spcBef>
            </a:pPr>
            <a:r>
              <a:rPr lang="sv-SE" dirty="0"/>
              <a:t>Du använder funktionen för att ange värden till t ex ett objekts attribut</a:t>
            </a:r>
          </a:p>
          <a:p>
            <a:pPr marL="457200" indent="-457200">
              <a:spcBef>
                <a:spcPts val="1000"/>
              </a:spcBef>
            </a:pPr>
            <a:r>
              <a:rPr lang="sv-SE" dirty="0"/>
              <a:t>I </a:t>
            </a:r>
            <a:r>
              <a:rPr lang="sv-SE" dirty="0" err="1"/>
              <a:t>Python</a:t>
            </a:r>
            <a:r>
              <a:rPr lang="sv-SE" dirty="0"/>
              <a:t> måste vi explicit referera till den pågående instansen av klassen, det gör vi med </a:t>
            </a:r>
            <a:r>
              <a:rPr lang="sv-SE" dirty="0" err="1"/>
              <a:t>self</a:t>
            </a:r>
            <a:r>
              <a:rPr lang="sv-SE" dirty="0"/>
              <a:t>. </a:t>
            </a:r>
          </a:p>
          <a:p>
            <a:pPr marL="457200" indent="-457200">
              <a:spcBef>
                <a:spcPts val="1000"/>
              </a:spcBef>
            </a:pPr>
            <a:r>
              <a:rPr lang="sv-SE" dirty="0"/>
              <a:t>Self låter oss använda attribut och metoder i klassen</a:t>
            </a:r>
          </a:p>
        </p:txBody>
      </p:sp>
    </p:spTree>
    <p:extLst>
      <p:ext uri="{BB962C8B-B14F-4D97-AF65-F5344CB8AC3E}">
        <p14:creationId xmlns:p14="http://schemas.microsoft.com/office/powerpoint/2010/main" val="1211786954"/>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6_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7174</TotalTime>
  <Words>1169</Words>
  <Application>Microsoft Office PowerPoint</Application>
  <PresentationFormat>Widescreen</PresentationFormat>
  <Paragraphs>161</Paragraphs>
  <Slides>36</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Avenir Next</vt:lpstr>
      <vt:lpstr>Avenir Next Condensed Heavy</vt:lpstr>
      <vt:lpstr>Calibri</vt:lpstr>
      <vt:lpstr>Calibri Light</vt:lpstr>
      <vt:lpstr>6_Office-tema</vt:lpstr>
      <vt:lpstr>Lektionstillfälle 9 Let’s take it from the top  Utbildare: Caroline Jones</vt:lpstr>
      <vt:lpstr>Lektionstillfällets mål och metod</vt:lpstr>
      <vt:lpstr>Kort summering av föregående lektion/ev. lektioner</vt:lpstr>
      <vt:lpstr>Vad är objektorienterad programmering?</vt:lpstr>
      <vt:lpstr>Vad är objektorientering?</vt:lpstr>
      <vt:lpstr>Program skapas av algoritmer och data</vt:lpstr>
      <vt:lpstr>Modularisering </vt:lpstr>
      <vt:lpstr>Vad är ett objekt?</vt:lpstr>
      <vt:lpstr>Vad är en klass?</vt:lpstr>
      <vt:lpstr>Vad är en metod?</vt:lpstr>
      <vt:lpstr>Vad är en funktion?</vt:lpstr>
      <vt:lpstr>Övning i objektorienterat tänkande</vt:lpstr>
      <vt:lpstr>The basics</vt:lpstr>
      <vt:lpstr>Print() och strängar</vt:lpstr>
      <vt:lpstr>Variabler – vad är det?</vt:lpstr>
      <vt:lpstr>Kodexempel</vt:lpstr>
      <vt:lpstr>Vad är en loop?</vt:lpstr>
      <vt:lpstr>While loop</vt:lpstr>
      <vt:lpstr>For loop</vt:lpstr>
      <vt:lpstr>Hur fungerar en If-sats och vad är det?</vt:lpstr>
      <vt:lpstr>Kodexempel</vt:lpstr>
      <vt:lpstr>Hur fungerar if..else?</vt:lpstr>
      <vt:lpstr>Kodexempel</vt:lpstr>
      <vt:lpstr>Hur fungerar elif?</vt:lpstr>
      <vt:lpstr>Kodexempel</vt:lpstr>
      <vt:lpstr>Listor</vt:lpstr>
      <vt:lpstr>Kodexempel</vt:lpstr>
      <vt:lpstr>Tuples</vt:lpstr>
      <vt:lpstr>Kodexempel</vt:lpstr>
      <vt:lpstr>Dictionaries (dict)</vt:lpstr>
      <vt:lpstr>Kodexempel</vt:lpstr>
      <vt:lpstr>Hur läser vi in en fil till Python?</vt:lpstr>
      <vt:lpstr>Kodexempel</vt:lpstr>
      <vt:lpstr>Övningar</vt:lpstr>
      <vt:lpstr>Summering av dagens lektion</vt:lpstr>
      <vt:lpstr>Framåtblick inför nästa lektion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Lektionstillfälle 4 JavaScript  Utbildare: Caroline Jones</dc:title>
  <dc:creator>Caroline Jones</dc:creator>
  <cp:lastModifiedBy>Hanna Björkman</cp:lastModifiedBy>
  <cp:revision>76</cp:revision>
  <dcterms:created xsi:type="dcterms:W3CDTF">2019-03-13T14:11:43Z</dcterms:created>
  <dcterms:modified xsi:type="dcterms:W3CDTF">2019-05-08T12:32:31Z</dcterms:modified>
</cp:coreProperties>
</file>